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2.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1" r:id="rId2"/>
    <p:sldId id="262" r:id="rId3"/>
    <p:sldId id="265" r:id="rId4"/>
    <p:sldId id="267" r:id="rId5"/>
    <p:sldId id="288" r:id="rId6"/>
    <p:sldId id="290" r:id="rId7"/>
    <p:sldId id="266" r:id="rId8"/>
    <p:sldId id="270" r:id="rId9"/>
    <p:sldId id="304" r:id="rId10"/>
    <p:sldId id="271" r:id="rId11"/>
    <p:sldId id="276" r:id="rId12"/>
    <p:sldId id="277" r:id="rId13"/>
    <p:sldId id="312" r:id="rId14"/>
    <p:sldId id="281" r:id="rId15"/>
    <p:sldId id="313" r:id="rId16"/>
    <p:sldId id="289" r:id="rId17"/>
    <p:sldId id="268"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634A"/>
    <a:srgbClr val="5B8FA7"/>
    <a:srgbClr val="116D54"/>
    <a:srgbClr val="CBE7CD"/>
    <a:srgbClr val="A2CDAE"/>
    <a:srgbClr val="9ECBAC"/>
    <a:srgbClr val="994F9A"/>
    <a:srgbClr val="9900CC"/>
    <a:srgbClr val="04624A"/>
    <a:srgbClr val="7F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3C911-43B6-4F5B-B51C-2909591BE1F8}" v="41" dt="2024-11-04T16:27:53.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0" autoAdjust="0"/>
    <p:restoredTop sz="52707" autoAdjust="0"/>
  </p:normalViewPr>
  <p:slideViewPr>
    <p:cSldViewPr snapToGrid="0">
      <p:cViewPr varScale="1">
        <p:scale>
          <a:sx n="63" d="100"/>
          <a:sy n="63" d="100"/>
        </p:scale>
        <p:origin x="10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Doedens-Plant" userId="d9bcaaf8-606a-40ae-9fd9-48d8f48ad226" providerId="ADAL" clId="{D6DE63A2-0C31-4B89-9427-A3AC2AE432F5}"/>
    <pc:docChg chg="custSel addSld modSld sldOrd">
      <pc:chgData name="Anna Doedens-Plant" userId="d9bcaaf8-606a-40ae-9fd9-48d8f48ad226" providerId="ADAL" clId="{D6DE63A2-0C31-4B89-9427-A3AC2AE432F5}" dt="2024-11-05T14:05:29.537" v="403" actId="6549"/>
      <pc:docMkLst>
        <pc:docMk/>
      </pc:docMkLst>
      <pc:sldChg chg="modSp mod ord">
        <pc:chgData name="Anna Doedens-Plant" userId="d9bcaaf8-606a-40ae-9fd9-48d8f48ad226" providerId="ADAL" clId="{D6DE63A2-0C31-4B89-9427-A3AC2AE432F5}" dt="2024-11-05T14:05:29.537" v="403" actId="6549"/>
        <pc:sldMkLst>
          <pc:docMk/>
          <pc:sldMk cId="144545265" sldId="289"/>
        </pc:sldMkLst>
        <pc:spChg chg="mod">
          <ac:chgData name="Anna Doedens-Plant" userId="d9bcaaf8-606a-40ae-9fd9-48d8f48ad226" providerId="ADAL" clId="{D6DE63A2-0C31-4B89-9427-A3AC2AE432F5}" dt="2024-11-05T14:05:29.537" v="403" actId="6549"/>
          <ac:spMkLst>
            <pc:docMk/>
            <pc:sldMk cId="144545265" sldId="289"/>
            <ac:spMk id="4" creationId="{9D3B8F17-262A-F79E-A939-A9F59962BF67}"/>
          </ac:spMkLst>
        </pc:spChg>
      </pc:sldChg>
      <pc:sldChg chg="modSp add mod ord">
        <pc:chgData name="Anna Doedens-Plant" userId="d9bcaaf8-606a-40ae-9fd9-48d8f48ad226" providerId="ADAL" clId="{D6DE63A2-0C31-4B89-9427-A3AC2AE432F5}" dt="2024-11-05T11:01:14.862" v="385" actId="20577"/>
        <pc:sldMkLst>
          <pc:docMk/>
          <pc:sldMk cId="3849970389" sldId="313"/>
        </pc:sldMkLst>
        <pc:spChg chg="mod">
          <ac:chgData name="Anna Doedens-Plant" userId="d9bcaaf8-606a-40ae-9fd9-48d8f48ad226" providerId="ADAL" clId="{D6DE63A2-0C31-4B89-9427-A3AC2AE432F5}" dt="2024-11-05T11:01:14.862" v="385" actId="20577"/>
          <ac:spMkLst>
            <pc:docMk/>
            <pc:sldMk cId="3849970389" sldId="313"/>
            <ac:spMk id="7" creationId="{12FDB4B8-212C-02F0-1A8C-664E2A0580B4}"/>
          </ac:spMkLst>
        </pc:spChg>
        <pc:spChg chg="mod">
          <ac:chgData name="Anna Doedens-Plant" userId="d9bcaaf8-606a-40ae-9fd9-48d8f48ad226" providerId="ADAL" clId="{D6DE63A2-0C31-4B89-9427-A3AC2AE432F5}" dt="2024-11-05T10:57:31.084" v="277" actId="108"/>
          <ac:spMkLst>
            <pc:docMk/>
            <pc:sldMk cId="3849970389" sldId="313"/>
            <ac:spMk id="9" creationId="{C4267819-146D-2E8B-E13C-C6B98CE4F15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9F0B9-615A-4DA4-8C9B-0924BAD9B079}" type="doc">
      <dgm:prSet loTypeId="urn:microsoft.com/office/officeart/2005/8/layout/cycle8" loCatId="cycle" qsTypeId="urn:microsoft.com/office/officeart/2005/8/quickstyle/simple1" qsCatId="simple" csTypeId="urn:microsoft.com/office/officeart/2005/8/colors/accent5_5" csCatId="accent5" phldr="1"/>
      <dgm:spPr/>
      <dgm:t>
        <a:bodyPr/>
        <a:lstStyle/>
        <a:p>
          <a:endParaRPr lang="en-GB"/>
        </a:p>
      </dgm:t>
    </dgm:pt>
    <dgm:pt modelId="{60A7553E-E8B9-4065-A8A2-4D0692484B41}">
      <dgm:prSet phldrT="[Text]"/>
      <dgm:spPr/>
      <dgm:t>
        <a:bodyPr/>
        <a:lstStyle/>
        <a:p>
          <a:r>
            <a:rPr lang="en-GB" dirty="0"/>
            <a:t>Voice</a:t>
          </a:r>
        </a:p>
      </dgm:t>
    </dgm:pt>
    <dgm:pt modelId="{4C0DEEA3-E4BB-4185-B945-7423376AB43D}" type="parTrans" cxnId="{58CB372A-BA26-412F-B510-FAAA353BF47B}">
      <dgm:prSet/>
      <dgm:spPr/>
      <dgm:t>
        <a:bodyPr/>
        <a:lstStyle/>
        <a:p>
          <a:endParaRPr lang="en-GB"/>
        </a:p>
      </dgm:t>
    </dgm:pt>
    <dgm:pt modelId="{57C28F78-B6FE-454F-BB1B-A5E23CD4E8F7}" type="sibTrans" cxnId="{58CB372A-BA26-412F-B510-FAAA353BF47B}">
      <dgm:prSet/>
      <dgm:spPr/>
      <dgm:t>
        <a:bodyPr/>
        <a:lstStyle/>
        <a:p>
          <a:endParaRPr lang="en-GB"/>
        </a:p>
      </dgm:t>
    </dgm:pt>
    <dgm:pt modelId="{1475ED1F-A07D-451E-BABA-7CE6C1FFC196}">
      <dgm:prSet phldrT="[Text]"/>
      <dgm:spPr/>
      <dgm:t>
        <a:bodyPr/>
        <a:lstStyle/>
        <a:p>
          <a:r>
            <a:rPr lang="en-GB" dirty="0"/>
            <a:t>Audience</a:t>
          </a:r>
        </a:p>
      </dgm:t>
    </dgm:pt>
    <dgm:pt modelId="{65FB2878-C60B-4DA7-ADB3-905EC1E6030A}" type="parTrans" cxnId="{6743C58D-7A24-4B5F-9DD1-7849F7012575}">
      <dgm:prSet/>
      <dgm:spPr/>
      <dgm:t>
        <a:bodyPr/>
        <a:lstStyle/>
        <a:p>
          <a:endParaRPr lang="en-GB"/>
        </a:p>
      </dgm:t>
    </dgm:pt>
    <dgm:pt modelId="{FFB04E2C-1B2D-4D46-8133-4BD90C5CCA50}" type="sibTrans" cxnId="{6743C58D-7A24-4B5F-9DD1-7849F7012575}">
      <dgm:prSet/>
      <dgm:spPr/>
      <dgm:t>
        <a:bodyPr/>
        <a:lstStyle/>
        <a:p>
          <a:endParaRPr lang="en-GB"/>
        </a:p>
      </dgm:t>
    </dgm:pt>
    <dgm:pt modelId="{06EBF2F1-8BD3-49A7-BF8A-C3C3C0D1064A}">
      <dgm:prSet phldrT="[Text]"/>
      <dgm:spPr/>
      <dgm:t>
        <a:bodyPr/>
        <a:lstStyle/>
        <a:p>
          <a:r>
            <a:rPr lang="en-GB" dirty="0"/>
            <a:t>Influence</a:t>
          </a:r>
        </a:p>
      </dgm:t>
    </dgm:pt>
    <dgm:pt modelId="{F3A33774-A864-48FD-A71C-37C340E37DBD}" type="parTrans" cxnId="{1A5D90AF-1F8F-4CC1-814D-EFC5FB74DFF0}">
      <dgm:prSet/>
      <dgm:spPr/>
      <dgm:t>
        <a:bodyPr/>
        <a:lstStyle/>
        <a:p>
          <a:endParaRPr lang="en-GB"/>
        </a:p>
      </dgm:t>
    </dgm:pt>
    <dgm:pt modelId="{A9DB07FF-4E8F-4E39-8A67-4D288D922805}" type="sibTrans" cxnId="{1A5D90AF-1F8F-4CC1-814D-EFC5FB74DFF0}">
      <dgm:prSet/>
      <dgm:spPr/>
      <dgm:t>
        <a:bodyPr/>
        <a:lstStyle/>
        <a:p>
          <a:endParaRPr lang="en-GB"/>
        </a:p>
      </dgm:t>
    </dgm:pt>
    <dgm:pt modelId="{063FD880-2BD6-44A5-BAB5-567000491458}">
      <dgm:prSet/>
      <dgm:spPr/>
      <dgm:t>
        <a:bodyPr/>
        <a:lstStyle/>
        <a:p>
          <a:endParaRPr lang="en-GB"/>
        </a:p>
      </dgm:t>
    </dgm:pt>
    <dgm:pt modelId="{438AE339-FF8F-4D6D-86A9-69300077E9A7}" type="parTrans" cxnId="{E23AC420-DDE3-454F-9555-3C3EB47C582C}">
      <dgm:prSet/>
      <dgm:spPr/>
      <dgm:t>
        <a:bodyPr/>
        <a:lstStyle/>
        <a:p>
          <a:endParaRPr lang="en-GB"/>
        </a:p>
      </dgm:t>
    </dgm:pt>
    <dgm:pt modelId="{B664741C-1F27-4BC6-8574-66B5B59FD921}" type="sibTrans" cxnId="{E23AC420-DDE3-454F-9555-3C3EB47C582C}">
      <dgm:prSet/>
      <dgm:spPr/>
      <dgm:t>
        <a:bodyPr/>
        <a:lstStyle/>
        <a:p>
          <a:endParaRPr lang="en-GB"/>
        </a:p>
      </dgm:t>
    </dgm:pt>
    <dgm:pt modelId="{D2C345B0-FD4C-4D3E-B706-7A2CC0D07B1A}" type="pres">
      <dgm:prSet presAssocID="{6089F0B9-615A-4DA4-8C9B-0924BAD9B079}" presName="compositeShape" presStyleCnt="0">
        <dgm:presLayoutVars>
          <dgm:chMax val="7"/>
          <dgm:dir/>
          <dgm:resizeHandles val="exact"/>
        </dgm:presLayoutVars>
      </dgm:prSet>
      <dgm:spPr/>
    </dgm:pt>
    <dgm:pt modelId="{8920C817-4F44-40C4-B934-6C8311AAC6A7}" type="pres">
      <dgm:prSet presAssocID="{6089F0B9-615A-4DA4-8C9B-0924BAD9B079}" presName="wedge1" presStyleLbl="node1" presStyleIdx="0" presStyleCnt="4"/>
      <dgm:spPr/>
    </dgm:pt>
    <dgm:pt modelId="{8A63EC33-F5E6-4E23-A201-EC30886DA940}" type="pres">
      <dgm:prSet presAssocID="{6089F0B9-615A-4DA4-8C9B-0924BAD9B079}" presName="dummy1a" presStyleCnt="0"/>
      <dgm:spPr/>
    </dgm:pt>
    <dgm:pt modelId="{A4686D45-CD54-4927-A408-4C7E9CA63E90}" type="pres">
      <dgm:prSet presAssocID="{6089F0B9-615A-4DA4-8C9B-0924BAD9B079}" presName="dummy1b" presStyleCnt="0"/>
      <dgm:spPr/>
    </dgm:pt>
    <dgm:pt modelId="{B8F1B06E-9151-47C6-A8D2-7FB6246E140E}" type="pres">
      <dgm:prSet presAssocID="{6089F0B9-615A-4DA4-8C9B-0924BAD9B079}" presName="wedge1Tx" presStyleLbl="node1" presStyleIdx="0" presStyleCnt="4">
        <dgm:presLayoutVars>
          <dgm:chMax val="0"/>
          <dgm:chPref val="0"/>
          <dgm:bulletEnabled val="1"/>
        </dgm:presLayoutVars>
      </dgm:prSet>
      <dgm:spPr/>
    </dgm:pt>
    <dgm:pt modelId="{85DAFB81-AFF7-4F8F-9A9C-02759624023A}" type="pres">
      <dgm:prSet presAssocID="{6089F0B9-615A-4DA4-8C9B-0924BAD9B079}" presName="wedge2" presStyleLbl="node1" presStyleIdx="1" presStyleCnt="4"/>
      <dgm:spPr/>
    </dgm:pt>
    <dgm:pt modelId="{31560671-E33F-4C7A-BDF5-6E40B654159D}" type="pres">
      <dgm:prSet presAssocID="{6089F0B9-615A-4DA4-8C9B-0924BAD9B079}" presName="dummy2a" presStyleCnt="0"/>
      <dgm:spPr/>
    </dgm:pt>
    <dgm:pt modelId="{863BDBDD-08F2-4DC8-95A6-D975D81E59FB}" type="pres">
      <dgm:prSet presAssocID="{6089F0B9-615A-4DA4-8C9B-0924BAD9B079}" presName="dummy2b" presStyleCnt="0"/>
      <dgm:spPr/>
    </dgm:pt>
    <dgm:pt modelId="{5CF8635D-A255-478B-98C9-B901C66F1BC3}" type="pres">
      <dgm:prSet presAssocID="{6089F0B9-615A-4DA4-8C9B-0924BAD9B079}" presName="wedge2Tx" presStyleLbl="node1" presStyleIdx="1" presStyleCnt="4">
        <dgm:presLayoutVars>
          <dgm:chMax val="0"/>
          <dgm:chPref val="0"/>
          <dgm:bulletEnabled val="1"/>
        </dgm:presLayoutVars>
      </dgm:prSet>
      <dgm:spPr/>
    </dgm:pt>
    <dgm:pt modelId="{19DA73CB-BE29-4D17-B8A6-E21CA024ABB0}" type="pres">
      <dgm:prSet presAssocID="{6089F0B9-615A-4DA4-8C9B-0924BAD9B079}" presName="wedge3" presStyleLbl="node1" presStyleIdx="2" presStyleCnt="4"/>
      <dgm:spPr/>
    </dgm:pt>
    <dgm:pt modelId="{266AEE32-3FEE-408D-A0D7-2A2C8C607166}" type="pres">
      <dgm:prSet presAssocID="{6089F0B9-615A-4DA4-8C9B-0924BAD9B079}" presName="dummy3a" presStyleCnt="0"/>
      <dgm:spPr/>
    </dgm:pt>
    <dgm:pt modelId="{EA93C6F6-341C-40AD-983D-422CBA358D8F}" type="pres">
      <dgm:prSet presAssocID="{6089F0B9-615A-4DA4-8C9B-0924BAD9B079}" presName="dummy3b" presStyleCnt="0"/>
      <dgm:spPr/>
    </dgm:pt>
    <dgm:pt modelId="{9A7630BA-C87F-4D0E-85E5-B817C23EE2E8}" type="pres">
      <dgm:prSet presAssocID="{6089F0B9-615A-4DA4-8C9B-0924BAD9B079}" presName="wedge3Tx" presStyleLbl="node1" presStyleIdx="2" presStyleCnt="4">
        <dgm:presLayoutVars>
          <dgm:chMax val="0"/>
          <dgm:chPref val="0"/>
          <dgm:bulletEnabled val="1"/>
        </dgm:presLayoutVars>
      </dgm:prSet>
      <dgm:spPr/>
    </dgm:pt>
    <dgm:pt modelId="{3C540004-274C-40EC-B429-2E8764E19DFA}" type="pres">
      <dgm:prSet presAssocID="{6089F0B9-615A-4DA4-8C9B-0924BAD9B079}" presName="wedge4" presStyleLbl="node1" presStyleIdx="3" presStyleCnt="4"/>
      <dgm:spPr/>
    </dgm:pt>
    <dgm:pt modelId="{5F052E96-F5A8-461E-8247-E0E570EEE6FB}" type="pres">
      <dgm:prSet presAssocID="{6089F0B9-615A-4DA4-8C9B-0924BAD9B079}" presName="dummy4a" presStyleCnt="0"/>
      <dgm:spPr/>
    </dgm:pt>
    <dgm:pt modelId="{A6D7AFD0-6DB7-4FC4-B624-5DD0C4851FCF}" type="pres">
      <dgm:prSet presAssocID="{6089F0B9-615A-4DA4-8C9B-0924BAD9B079}" presName="dummy4b" presStyleCnt="0"/>
      <dgm:spPr/>
    </dgm:pt>
    <dgm:pt modelId="{88DF0112-720F-46BF-947D-92416CF0FED8}" type="pres">
      <dgm:prSet presAssocID="{6089F0B9-615A-4DA4-8C9B-0924BAD9B079}" presName="wedge4Tx" presStyleLbl="node1" presStyleIdx="3" presStyleCnt="4">
        <dgm:presLayoutVars>
          <dgm:chMax val="0"/>
          <dgm:chPref val="0"/>
          <dgm:bulletEnabled val="1"/>
        </dgm:presLayoutVars>
      </dgm:prSet>
      <dgm:spPr/>
    </dgm:pt>
    <dgm:pt modelId="{EB718DB0-39FC-454D-BEB4-F715880D910C}" type="pres">
      <dgm:prSet presAssocID="{57C28F78-B6FE-454F-BB1B-A5E23CD4E8F7}" presName="arrowWedge1" presStyleLbl="fgSibTrans2D1" presStyleIdx="0" presStyleCnt="4"/>
      <dgm:spPr/>
    </dgm:pt>
    <dgm:pt modelId="{5399E0DF-9866-43B6-92AC-FA4003C8DE95}" type="pres">
      <dgm:prSet presAssocID="{FFB04E2C-1B2D-4D46-8133-4BD90C5CCA50}" presName="arrowWedge2" presStyleLbl="fgSibTrans2D1" presStyleIdx="1" presStyleCnt="4"/>
      <dgm:spPr/>
    </dgm:pt>
    <dgm:pt modelId="{BC822F7A-DC49-41BB-8999-1409E96C9A71}" type="pres">
      <dgm:prSet presAssocID="{A9DB07FF-4E8F-4E39-8A67-4D288D922805}" presName="arrowWedge3" presStyleLbl="fgSibTrans2D1" presStyleIdx="2" presStyleCnt="4"/>
      <dgm:spPr/>
    </dgm:pt>
    <dgm:pt modelId="{30BED0CA-0EA8-4959-808F-2AE212BFA8DC}" type="pres">
      <dgm:prSet presAssocID="{B664741C-1F27-4BC6-8574-66B5B59FD921}" presName="arrowWedge4" presStyleLbl="fgSibTrans2D1" presStyleIdx="3" presStyleCnt="4"/>
      <dgm:spPr/>
    </dgm:pt>
  </dgm:ptLst>
  <dgm:cxnLst>
    <dgm:cxn modelId="{0DC2E708-1786-4F07-B8C9-08518B40DCE9}" type="presOf" srcId="{6089F0B9-615A-4DA4-8C9B-0924BAD9B079}" destId="{D2C345B0-FD4C-4D3E-B706-7A2CC0D07B1A}" srcOrd="0" destOrd="0" presId="urn:microsoft.com/office/officeart/2005/8/layout/cycle8"/>
    <dgm:cxn modelId="{E23AC420-DDE3-454F-9555-3C3EB47C582C}" srcId="{6089F0B9-615A-4DA4-8C9B-0924BAD9B079}" destId="{063FD880-2BD6-44A5-BAB5-567000491458}" srcOrd="3" destOrd="0" parTransId="{438AE339-FF8F-4D6D-86A9-69300077E9A7}" sibTransId="{B664741C-1F27-4BC6-8574-66B5B59FD921}"/>
    <dgm:cxn modelId="{58CB372A-BA26-412F-B510-FAAA353BF47B}" srcId="{6089F0B9-615A-4DA4-8C9B-0924BAD9B079}" destId="{60A7553E-E8B9-4065-A8A2-4D0692484B41}" srcOrd="0" destOrd="0" parTransId="{4C0DEEA3-E4BB-4185-B945-7423376AB43D}" sibTransId="{57C28F78-B6FE-454F-BB1B-A5E23CD4E8F7}"/>
    <dgm:cxn modelId="{9E86E32C-B4FA-4D84-9FB0-89F604BE5520}" type="presOf" srcId="{60A7553E-E8B9-4065-A8A2-4D0692484B41}" destId="{8920C817-4F44-40C4-B934-6C8311AAC6A7}" srcOrd="0" destOrd="0" presId="urn:microsoft.com/office/officeart/2005/8/layout/cycle8"/>
    <dgm:cxn modelId="{CBDD9E7B-3A0C-41EA-B1BF-2AE26BB6E6D1}" type="presOf" srcId="{06EBF2F1-8BD3-49A7-BF8A-C3C3C0D1064A}" destId="{9A7630BA-C87F-4D0E-85E5-B817C23EE2E8}" srcOrd="1" destOrd="0" presId="urn:microsoft.com/office/officeart/2005/8/layout/cycle8"/>
    <dgm:cxn modelId="{6743C58D-7A24-4B5F-9DD1-7849F7012575}" srcId="{6089F0B9-615A-4DA4-8C9B-0924BAD9B079}" destId="{1475ED1F-A07D-451E-BABA-7CE6C1FFC196}" srcOrd="1" destOrd="0" parTransId="{65FB2878-C60B-4DA7-ADB3-905EC1E6030A}" sibTransId="{FFB04E2C-1B2D-4D46-8133-4BD90C5CCA50}"/>
    <dgm:cxn modelId="{D65564AA-41F4-499D-93D7-7E874400BA9A}" type="presOf" srcId="{063FD880-2BD6-44A5-BAB5-567000491458}" destId="{3C540004-274C-40EC-B429-2E8764E19DFA}" srcOrd="0" destOrd="0" presId="urn:microsoft.com/office/officeart/2005/8/layout/cycle8"/>
    <dgm:cxn modelId="{D6D904AB-546F-4C7D-94E4-FCC6B814B9D6}" type="presOf" srcId="{063FD880-2BD6-44A5-BAB5-567000491458}" destId="{88DF0112-720F-46BF-947D-92416CF0FED8}" srcOrd="1" destOrd="0" presId="urn:microsoft.com/office/officeart/2005/8/layout/cycle8"/>
    <dgm:cxn modelId="{C815FDAC-060B-4337-BBF9-5749E74110F3}" type="presOf" srcId="{1475ED1F-A07D-451E-BABA-7CE6C1FFC196}" destId="{5CF8635D-A255-478B-98C9-B901C66F1BC3}" srcOrd="1" destOrd="0" presId="urn:microsoft.com/office/officeart/2005/8/layout/cycle8"/>
    <dgm:cxn modelId="{1A5D90AF-1F8F-4CC1-814D-EFC5FB74DFF0}" srcId="{6089F0B9-615A-4DA4-8C9B-0924BAD9B079}" destId="{06EBF2F1-8BD3-49A7-BF8A-C3C3C0D1064A}" srcOrd="2" destOrd="0" parTransId="{F3A33774-A864-48FD-A71C-37C340E37DBD}" sibTransId="{A9DB07FF-4E8F-4E39-8A67-4D288D922805}"/>
    <dgm:cxn modelId="{674CADBA-6E74-4001-B431-BA00DB909C94}" type="presOf" srcId="{60A7553E-E8B9-4065-A8A2-4D0692484B41}" destId="{B8F1B06E-9151-47C6-A8D2-7FB6246E140E}" srcOrd="1" destOrd="0" presId="urn:microsoft.com/office/officeart/2005/8/layout/cycle8"/>
    <dgm:cxn modelId="{DFB2EBC1-6A0F-41CD-A020-391AF4CAF8B1}" type="presOf" srcId="{06EBF2F1-8BD3-49A7-BF8A-C3C3C0D1064A}" destId="{19DA73CB-BE29-4D17-B8A6-E21CA024ABB0}" srcOrd="0" destOrd="0" presId="urn:microsoft.com/office/officeart/2005/8/layout/cycle8"/>
    <dgm:cxn modelId="{F072F0E8-7C34-46DC-B616-FF1D21CFE59E}" type="presOf" srcId="{1475ED1F-A07D-451E-BABA-7CE6C1FFC196}" destId="{85DAFB81-AFF7-4F8F-9A9C-02759624023A}" srcOrd="0" destOrd="0" presId="urn:microsoft.com/office/officeart/2005/8/layout/cycle8"/>
    <dgm:cxn modelId="{20E967B8-9B5D-438B-B16D-A35749BFBBDF}" type="presParOf" srcId="{D2C345B0-FD4C-4D3E-B706-7A2CC0D07B1A}" destId="{8920C817-4F44-40C4-B934-6C8311AAC6A7}" srcOrd="0" destOrd="0" presId="urn:microsoft.com/office/officeart/2005/8/layout/cycle8"/>
    <dgm:cxn modelId="{78FD370B-FF7D-4D88-B762-3AF67D97C024}" type="presParOf" srcId="{D2C345B0-FD4C-4D3E-B706-7A2CC0D07B1A}" destId="{8A63EC33-F5E6-4E23-A201-EC30886DA940}" srcOrd="1" destOrd="0" presId="urn:microsoft.com/office/officeart/2005/8/layout/cycle8"/>
    <dgm:cxn modelId="{62A37FF5-B86A-46FD-A40A-71FF35C60856}" type="presParOf" srcId="{D2C345B0-FD4C-4D3E-B706-7A2CC0D07B1A}" destId="{A4686D45-CD54-4927-A408-4C7E9CA63E90}" srcOrd="2" destOrd="0" presId="urn:microsoft.com/office/officeart/2005/8/layout/cycle8"/>
    <dgm:cxn modelId="{631688EE-A892-4764-AF8A-344652AA3E38}" type="presParOf" srcId="{D2C345B0-FD4C-4D3E-B706-7A2CC0D07B1A}" destId="{B8F1B06E-9151-47C6-A8D2-7FB6246E140E}" srcOrd="3" destOrd="0" presId="urn:microsoft.com/office/officeart/2005/8/layout/cycle8"/>
    <dgm:cxn modelId="{B32B4DB9-B9D8-416A-8A1C-424E18CB6B8A}" type="presParOf" srcId="{D2C345B0-FD4C-4D3E-B706-7A2CC0D07B1A}" destId="{85DAFB81-AFF7-4F8F-9A9C-02759624023A}" srcOrd="4" destOrd="0" presId="urn:microsoft.com/office/officeart/2005/8/layout/cycle8"/>
    <dgm:cxn modelId="{5C5EA0A3-BDCD-4266-9578-49470C9A0CD6}" type="presParOf" srcId="{D2C345B0-FD4C-4D3E-B706-7A2CC0D07B1A}" destId="{31560671-E33F-4C7A-BDF5-6E40B654159D}" srcOrd="5" destOrd="0" presId="urn:microsoft.com/office/officeart/2005/8/layout/cycle8"/>
    <dgm:cxn modelId="{1EF37FB1-4A7B-47F2-86FC-8CEC9693EFBD}" type="presParOf" srcId="{D2C345B0-FD4C-4D3E-B706-7A2CC0D07B1A}" destId="{863BDBDD-08F2-4DC8-95A6-D975D81E59FB}" srcOrd="6" destOrd="0" presId="urn:microsoft.com/office/officeart/2005/8/layout/cycle8"/>
    <dgm:cxn modelId="{FA637A8D-6A41-4344-B10E-2872E13CEF50}" type="presParOf" srcId="{D2C345B0-FD4C-4D3E-B706-7A2CC0D07B1A}" destId="{5CF8635D-A255-478B-98C9-B901C66F1BC3}" srcOrd="7" destOrd="0" presId="urn:microsoft.com/office/officeart/2005/8/layout/cycle8"/>
    <dgm:cxn modelId="{4B52E636-9E0E-48A3-8A53-4B935D46D40B}" type="presParOf" srcId="{D2C345B0-FD4C-4D3E-B706-7A2CC0D07B1A}" destId="{19DA73CB-BE29-4D17-B8A6-E21CA024ABB0}" srcOrd="8" destOrd="0" presId="urn:microsoft.com/office/officeart/2005/8/layout/cycle8"/>
    <dgm:cxn modelId="{1A6EB398-D2C7-4BFC-A542-D1634695C942}" type="presParOf" srcId="{D2C345B0-FD4C-4D3E-B706-7A2CC0D07B1A}" destId="{266AEE32-3FEE-408D-A0D7-2A2C8C607166}" srcOrd="9" destOrd="0" presId="urn:microsoft.com/office/officeart/2005/8/layout/cycle8"/>
    <dgm:cxn modelId="{589B50CC-5F72-4BA5-82BA-19165CCB887E}" type="presParOf" srcId="{D2C345B0-FD4C-4D3E-B706-7A2CC0D07B1A}" destId="{EA93C6F6-341C-40AD-983D-422CBA358D8F}" srcOrd="10" destOrd="0" presId="urn:microsoft.com/office/officeart/2005/8/layout/cycle8"/>
    <dgm:cxn modelId="{48B86FB8-99C7-41DC-9CBB-D827EDE2E170}" type="presParOf" srcId="{D2C345B0-FD4C-4D3E-B706-7A2CC0D07B1A}" destId="{9A7630BA-C87F-4D0E-85E5-B817C23EE2E8}" srcOrd="11" destOrd="0" presId="urn:microsoft.com/office/officeart/2005/8/layout/cycle8"/>
    <dgm:cxn modelId="{0BDA29DE-B040-459F-80D3-07CCB0CEDA36}" type="presParOf" srcId="{D2C345B0-FD4C-4D3E-B706-7A2CC0D07B1A}" destId="{3C540004-274C-40EC-B429-2E8764E19DFA}" srcOrd="12" destOrd="0" presId="urn:microsoft.com/office/officeart/2005/8/layout/cycle8"/>
    <dgm:cxn modelId="{E8B28AD3-1395-4C3C-8C5B-3B7B1EF2C1C7}" type="presParOf" srcId="{D2C345B0-FD4C-4D3E-B706-7A2CC0D07B1A}" destId="{5F052E96-F5A8-461E-8247-E0E570EEE6FB}" srcOrd="13" destOrd="0" presId="urn:microsoft.com/office/officeart/2005/8/layout/cycle8"/>
    <dgm:cxn modelId="{02067B5B-0D49-4D7A-ABE2-A0B9C522625C}" type="presParOf" srcId="{D2C345B0-FD4C-4D3E-B706-7A2CC0D07B1A}" destId="{A6D7AFD0-6DB7-4FC4-B624-5DD0C4851FCF}" srcOrd="14" destOrd="0" presId="urn:microsoft.com/office/officeart/2005/8/layout/cycle8"/>
    <dgm:cxn modelId="{887FF7D1-55D5-4E31-8132-D512D1EAAC1A}" type="presParOf" srcId="{D2C345B0-FD4C-4D3E-B706-7A2CC0D07B1A}" destId="{88DF0112-720F-46BF-947D-92416CF0FED8}" srcOrd="15" destOrd="0" presId="urn:microsoft.com/office/officeart/2005/8/layout/cycle8"/>
    <dgm:cxn modelId="{CC431D2A-7F89-48CF-8C69-8BBE9A220301}" type="presParOf" srcId="{D2C345B0-FD4C-4D3E-B706-7A2CC0D07B1A}" destId="{EB718DB0-39FC-454D-BEB4-F715880D910C}" srcOrd="16" destOrd="0" presId="urn:microsoft.com/office/officeart/2005/8/layout/cycle8"/>
    <dgm:cxn modelId="{A8C75D64-DCDE-4286-BBC3-EBA3AA3A640C}" type="presParOf" srcId="{D2C345B0-FD4C-4D3E-B706-7A2CC0D07B1A}" destId="{5399E0DF-9866-43B6-92AC-FA4003C8DE95}" srcOrd="17" destOrd="0" presId="urn:microsoft.com/office/officeart/2005/8/layout/cycle8"/>
    <dgm:cxn modelId="{3DC1E8C4-5723-4690-A8F9-BD1F3A5E7784}" type="presParOf" srcId="{D2C345B0-FD4C-4D3E-B706-7A2CC0D07B1A}" destId="{BC822F7A-DC49-41BB-8999-1409E96C9A71}" srcOrd="18" destOrd="0" presId="urn:microsoft.com/office/officeart/2005/8/layout/cycle8"/>
    <dgm:cxn modelId="{44159DAD-60D5-4295-B5C1-CB44F6043255}" type="presParOf" srcId="{D2C345B0-FD4C-4D3E-B706-7A2CC0D07B1A}" destId="{30BED0CA-0EA8-4959-808F-2AE212BFA8DC}" srcOrd="19"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0C817-4F44-40C4-B934-6C8311AAC6A7}">
      <dsp:nvSpPr>
        <dsp:cNvPr id="0" name=""/>
        <dsp:cNvSpPr/>
      </dsp:nvSpPr>
      <dsp:spPr>
        <a:xfrm>
          <a:off x="1056093" y="192671"/>
          <a:ext cx="2685336" cy="2685336"/>
        </a:xfrm>
        <a:prstGeom prst="pie">
          <a:avLst>
            <a:gd name="adj1" fmla="val 16200000"/>
            <a:gd name="adj2" fmla="val 0"/>
          </a:avLst>
        </a:prstGeom>
        <a:solidFill>
          <a:schemeClr val="accent5">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Voice</a:t>
          </a:r>
        </a:p>
      </dsp:txBody>
      <dsp:txXfrm>
        <a:off x="2481559" y="749238"/>
        <a:ext cx="991016" cy="735270"/>
      </dsp:txXfrm>
    </dsp:sp>
    <dsp:sp modelId="{85DAFB81-AFF7-4F8F-9A9C-02759624023A}">
      <dsp:nvSpPr>
        <dsp:cNvPr id="0" name=""/>
        <dsp:cNvSpPr/>
      </dsp:nvSpPr>
      <dsp:spPr>
        <a:xfrm>
          <a:off x="1056093" y="282821"/>
          <a:ext cx="2685336" cy="2685336"/>
        </a:xfrm>
        <a:prstGeom prst="pie">
          <a:avLst>
            <a:gd name="adj1" fmla="val 0"/>
            <a:gd name="adj2" fmla="val 5400000"/>
          </a:avLst>
        </a:prstGeom>
        <a:solidFill>
          <a:schemeClr val="accent5">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Audience</a:t>
          </a:r>
        </a:p>
      </dsp:txBody>
      <dsp:txXfrm>
        <a:off x="2481559" y="1676319"/>
        <a:ext cx="991016" cy="735270"/>
      </dsp:txXfrm>
    </dsp:sp>
    <dsp:sp modelId="{19DA73CB-BE29-4D17-B8A6-E21CA024ABB0}">
      <dsp:nvSpPr>
        <dsp:cNvPr id="0" name=""/>
        <dsp:cNvSpPr/>
      </dsp:nvSpPr>
      <dsp:spPr>
        <a:xfrm>
          <a:off x="965943" y="282821"/>
          <a:ext cx="2685336" cy="2685336"/>
        </a:xfrm>
        <a:prstGeom prst="pie">
          <a:avLst>
            <a:gd name="adj1" fmla="val 5400000"/>
            <a:gd name="adj2" fmla="val 10800000"/>
          </a:avLst>
        </a:prstGeom>
        <a:solidFill>
          <a:schemeClr val="accent5">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Influence</a:t>
          </a:r>
        </a:p>
      </dsp:txBody>
      <dsp:txXfrm>
        <a:off x="1234796" y="1676319"/>
        <a:ext cx="991016" cy="735270"/>
      </dsp:txXfrm>
    </dsp:sp>
    <dsp:sp modelId="{3C540004-274C-40EC-B429-2E8764E19DFA}">
      <dsp:nvSpPr>
        <dsp:cNvPr id="0" name=""/>
        <dsp:cNvSpPr/>
      </dsp:nvSpPr>
      <dsp:spPr>
        <a:xfrm>
          <a:off x="965943" y="192671"/>
          <a:ext cx="2685336" cy="2685336"/>
        </a:xfrm>
        <a:prstGeom prst="pie">
          <a:avLst>
            <a:gd name="adj1" fmla="val 10800000"/>
            <a:gd name="adj2" fmla="val 16200000"/>
          </a:avLst>
        </a:prstGeom>
        <a:solidFill>
          <a:schemeClr val="accent5">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234796" y="749238"/>
        <a:ext cx="991016" cy="735270"/>
      </dsp:txXfrm>
    </dsp:sp>
    <dsp:sp modelId="{EB718DB0-39FC-454D-BEB4-F715880D910C}">
      <dsp:nvSpPr>
        <dsp:cNvPr id="0" name=""/>
        <dsp:cNvSpPr/>
      </dsp:nvSpPr>
      <dsp:spPr>
        <a:xfrm>
          <a:off x="889858" y="26435"/>
          <a:ext cx="3017806" cy="3017806"/>
        </a:xfrm>
        <a:prstGeom prst="circularArrow">
          <a:avLst>
            <a:gd name="adj1" fmla="val 5085"/>
            <a:gd name="adj2" fmla="val 327528"/>
            <a:gd name="adj3" fmla="val 21272472"/>
            <a:gd name="adj4" fmla="val 16200000"/>
            <a:gd name="adj5" fmla="val 5932"/>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9E0DF-9866-43B6-92AC-FA4003C8DE95}">
      <dsp:nvSpPr>
        <dsp:cNvPr id="0" name=""/>
        <dsp:cNvSpPr/>
      </dsp:nvSpPr>
      <dsp:spPr>
        <a:xfrm>
          <a:off x="889858" y="116586"/>
          <a:ext cx="3017806" cy="3017806"/>
        </a:xfrm>
        <a:prstGeom prst="circularArrow">
          <a:avLst>
            <a:gd name="adj1" fmla="val 5085"/>
            <a:gd name="adj2" fmla="val 327528"/>
            <a:gd name="adj3" fmla="val 5072472"/>
            <a:gd name="adj4" fmla="val 0"/>
            <a:gd name="adj5" fmla="val 5932"/>
          </a:avLst>
        </a:prstGeom>
        <a:solidFill>
          <a:schemeClr val="accent5">
            <a:shade val="90000"/>
            <a:hueOff val="71908"/>
            <a:satOff val="-11491"/>
            <a:lumOff val="137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822F7A-DC49-41BB-8999-1409E96C9A71}">
      <dsp:nvSpPr>
        <dsp:cNvPr id="0" name=""/>
        <dsp:cNvSpPr/>
      </dsp:nvSpPr>
      <dsp:spPr>
        <a:xfrm>
          <a:off x="799707" y="116586"/>
          <a:ext cx="3017806" cy="3017806"/>
        </a:xfrm>
        <a:prstGeom prst="circularArrow">
          <a:avLst>
            <a:gd name="adj1" fmla="val 5085"/>
            <a:gd name="adj2" fmla="val 327528"/>
            <a:gd name="adj3" fmla="val 10472472"/>
            <a:gd name="adj4" fmla="val 5400000"/>
            <a:gd name="adj5" fmla="val 5932"/>
          </a:avLst>
        </a:prstGeom>
        <a:solidFill>
          <a:schemeClr val="accent5">
            <a:shade val="90000"/>
            <a:hueOff val="143816"/>
            <a:satOff val="-22981"/>
            <a:lumOff val="275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ED0CA-0EA8-4959-808F-2AE212BFA8DC}">
      <dsp:nvSpPr>
        <dsp:cNvPr id="0" name=""/>
        <dsp:cNvSpPr/>
      </dsp:nvSpPr>
      <dsp:spPr>
        <a:xfrm>
          <a:off x="799707" y="26435"/>
          <a:ext cx="3017806" cy="3017806"/>
        </a:xfrm>
        <a:prstGeom prst="circularArrow">
          <a:avLst>
            <a:gd name="adj1" fmla="val 5085"/>
            <a:gd name="adj2" fmla="val 327528"/>
            <a:gd name="adj3" fmla="val 15872472"/>
            <a:gd name="adj4" fmla="val 10800000"/>
            <a:gd name="adj5" fmla="val 5932"/>
          </a:avLst>
        </a:prstGeom>
        <a:solidFill>
          <a:schemeClr val="accent5">
            <a:shade val="90000"/>
            <a:hueOff val="215724"/>
            <a:satOff val="-34472"/>
            <a:lumOff val="4135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51822-9F71-4149-A9D3-077FB6CB7CBF}"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20F54-EC6A-4796-ACFF-88841AC80B77}" type="slidenum">
              <a:rPr lang="en-GB" smtClean="0"/>
              <a:t>‹#›</a:t>
            </a:fld>
            <a:endParaRPr lang="en-GB"/>
          </a:p>
        </p:txBody>
      </p:sp>
    </p:spTree>
    <p:extLst>
      <p:ext uri="{BB962C8B-B14F-4D97-AF65-F5344CB8AC3E}">
        <p14:creationId xmlns:p14="http://schemas.microsoft.com/office/powerpoint/2010/main" val="300407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to this slide:</a:t>
            </a:r>
          </a:p>
          <a:p>
            <a:endParaRPr lang="en-GB" dirty="0"/>
          </a:p>
          <a:p>
            <a:r>
              <a:rPr lang="en-GB" dirty="0"/>
              <a:t>Apart from intro (situating the project) and questions, there are 3 parts to this presentation: why we did it, what we did, how we are going to use it.</a:t>
            </a:r>
          </a:p>
        </p:txBody>
      </p:sp>
      <p:sp>
        <p:nvSpPr>
          <p:cNvPr id="4" name="Slide Number Placeholder 3"/>
          <p:cNvSpPr>
            <a:spLocks noGrp="1"/>
          </p:cNvSpPr>
          <p:nvPr>
            <p:ph type="sldNum" sz="quarter" idx="5"/>
          </p:nvPr>
        </p:nvSpPr>
        <p:spPr/>
        <p:txBody>
          <a:bodyPr/>
          <a:lstStyle/>
          <a:p>
            <a:fld id="{D0B20F54-EC6A-4796-ACFF-88841AC80B77}" type="slidenum">
              <a:rPr lang="en-GB" smtClean="0"/>
              <a:t>2</a:t>
            </a:fld>
            <a:endParaRPr lang="en-GB"/>
          </a:p>
        </p:txBody>
      </p:sp>
    </p:spTree>
    <p:extLst>
      <p:ext uri="{BB962C8B-B14F-4D97-AF65-F5344CB8AC3E}">
        <p14:creationId xmlns:p14="http://schemas.microsoft.com/office/powerpoint/2010/main" val="663844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every school we hear of year groups that are either going well, or ‘problematic’. It is really tricky to understand what is going on for a group of let’s say Year 8s, if you have around 100 of them. The RBQ will allow insight into patterns.</a:t>
            </a:r>
          </a:p>
          <a:p>
            <a:endParaRPr lang="en-GB" dirty="0"/>
          </a:p>
          <a:p>
            <a:r>
              <a:rPr lang="en-GB" dirty="0"/>
              <a:t>Different year groups will have different needs. I would imagine that ‘bonding’ will be a hot topic in Year 7 as pupils come into secondary school, but also in Year 8 as old friendships and bonds start to shift and disappear. In Year 10 and 11, ‘meaning’ might feature much more strongly. However, we will have to see how that shows up over time. Whatever the pattern, the RBQ can afford that insight at group level, so that action can be taken at a group level.</a:t>
            </a:r>
          </a:p>
        </p:txBody>
      </p:sp>
      <p:sp>
        <p:nvSpPr>
          <p:cNvPr id="4" name="Slide Number Placeholder 3"/>
          <p:cNvSpPr>
            <a:spLocks noGrp="1"/>
          </p:cNvSpPr>
          <p:nvPr>
            <p:ph type="sldNum" sz="quarter" idx="5"/>
          </p:nvPr>
        </p:nvSpPr>
        <p:spPr/>
        <p:txBody>
          <a:bodyPr/>
          <a:lstStyle/>
          <a:p>
            <a:fld id="{D0B20F54-EC6A-4796-ACFF-88841AC80B77}" type="slidenum">
              <a:rPr lang="en-GB" smtClean="0"/>
              <a:t>11</a:t>
            </a:fld>
            <a:endParaRPr lang="en-GB"/>
          </a:p>
        </p:txBody>
      </p:sp>
    </p:spTree>
    <p:extLst>
      <p:ext uri="{BB962C8B-B14F-4D97-AF65-F5344CB8AC3E}">
        <p14:creationId xmlns:p14="http://schemas.microsoft.com/office/powerpoint/2010/main" val="203422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Participation in Surrey has now been mapped onto the Resilience Ball.</a:t>
            </a:r>
          </a:p>
          <a:p>
            <a:endParaRPr lang="en-GB" dirty="0"/>
          </a:p>
          <a:p>
            <a:r>
              <a:rPr lang="en-GB" dirty="0"/>
              <a:t>In the Resilience Ball support plan conversation, we need to take a truly person-centred approach. </a:t>
            </a:r>
          </a:p>
          <a:p>
            <a:pPr marL="228600" indent="-228600">
              <a:buAutoNum type="arabicPeriod"/>
            </a:pPr>
            <a:r>
              <a:rPr lang="en-GB" dirty="0"/>
              <a:t>How can we create a space, physically and psychologically, where young people feel safe to share their voice?</a:t>
            </a:r>
          </a:p>
          <a:p>
            <a:pPr marL="228600" indent="-228600">
              <a:buAutoNum type="arabicPeriod"/>
            </a:pPr>
            <a:r>
              <a:rPr lang="en-GB" dirty="0"/>
              <a:t>How might they like to share their voice? In the group? One-to-one?</a:t>
            </a:r>
          </a:p>
          <a:p>
            <a:pPr marL="228600" indent="-228600">
              <a:buAutoNum type="arabicPeriod"/>
            </a:pPr>
            <a:r>
              <a:rPr lang="en-GB" dirty="0"/>
              <a:t>Who needs to hear what the young person has shared? Are we sure we reach all the right and necessary people?</a:t>
            </a:r>
          </a:p>
          <a:p>
            <a:pPr marL="228600" indent="-228600">
              <a:buAutoNum type="arabicPeriod"/>
            </a:pPr>
            <a:r>
              <a:rPr lang="en-GB" dirty="0"/>
              <a:t>How can we make sure that the young person’s voice has an impact? How does the young person know that their thoughts have been taken into account?</a:t>
            </a:r>
          </a:p>
          <a:p>
            <a:pPr marL="228600" indent="-228600">
              <a:buAutoNum type="arabicPeriod"/>
            </a:pPr>
            <a:endParaRPr lang="en-GB" dirty="0"/>
          </a:p>
          <a:p>
            <a:pPr marL="0" indent="0">
              <a:buNone/>
            </a:pPr>
            <a:r>
              <a:rPr lang="en-GB" dirty="0"/>
              <a:t>When we can target the support for young people around what they share themselves, we have more hope to get it right for them, and for them to be truly included, rather than just as a token.</a:t>
            </a:r>
          </a:p>
          <a:p>
            <a:endParaRPr lang="en-GB" dirty="0"/>
          </a:p>
        </p:txBody>
      </p:sp>
      <p:sp>
        <p:nvSpPr>
          <p:cNvPr id="4" name="Slide Number Placeholder 3"/>
          <p:cNvSpPr>
            <a:spLocks noGrp="1"/>
          </p:cNvSpPr>
          <p:nvPr>
            <p:ph type="sldNum" sz="quarter" idx="5"/>
          </p:nvPr>
        </p:nvSpPr>
        <p:spPr/>
        <p:txBody>
          <a:bodyPr/>
          <a:lstStyle/>
          <a:p>
            <a:fld id="{D0B20F54-EC6A-4796-ACFF-88841AC80B77}" type="slidenum">
              <a:rPr lang="en-GB" smtClean="0"/>
              <a:t>12</a:t>
            </a:fld>
            <a:endParaRPr lang="en-GB"/>
          </a:p>
        </p:txBody>
      </p:sp>
    </p:spTree>
    <p:extLst>
      <p:ext uri="{BB962C8B-B14F-4D97-AF65-F5344CB8AC3E}">
        <p14:creationId xmlns:p14="http://schemas.microsoft.com/office/powerpoint/2010/main" val="302798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0B20F54-EC6A-4796-ACFF-88841AC80B77}" type="slidenum">
              <a:rPr lang="en-GB" smtClean="0"/>
              <a:t>16</a:t>
            </a:fld>
            <a:endParaRPr lang="en-GB"/>
          </a:p>
        </p:txBody>
      </p:sp>
    </p:spTree>
    <p:extLst>
      <p:ext uri="{BB962C8B-B14F-4D97-AF65-F5344CB8AC3E}">
        <p14:creationId xmlns:p14="http://schemas.microsoft.com/office/powerpoint/2010/main" val="412739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Mental Health support teams work in schools, and they came about after a government Green Paper, in response to the growing mental health needs of children and young people. </a:t>
            </a:r>
          </a:p>
          <a:p>
            <a:endParaRPr lang="en-GB" dirty="0"/>
          </a:p>
          <a:p>
            <a:r>
              <a:rPr lang="en-GB" dirty="0"/>
              <a:t>The first wave of MHSTs became operational in 2019. MHST have three functions:</a:t>
            </a:r>
          </a:p>
          <a:p>
            <a:endParaRPr lang="en-GB" dirty="0"/>
          </a:p>
          <a:p>
            <a:pPr marL="228600" indent="-228600">
              <a:buAutoNum type="arabicPeriod"/>
            </a:pPr>
            <a:r>
              <a:rPr lang="en-GB" dirty="0"/>
              <a:t>To support the senior mental health lead to formulate a strategy for a whole school approach to mental health and emotional wellbeing</a:t>
            </a:r>
          </a:p>
          <a:p>
            <a:pPr marL="228600" indent="-228600">
              <a:buAutoNum type="arabicPeriod"/>
            </a:pPr>
            <a:r>
              <a:rPr lang="en-GB" dirty="0"/>
              <a:t>To consult with school staff members</a:t>
            </a:r>
          </a:p>
          <a:p>
            <a:pPr marL="228600" indent="-228600">
              <a:buAutoNum type="arabicPeriod"/>
            </a:pPr>
            <a:r>
              <a:rPr lang="en-GB" dirty="0"/>
              <a:t>To deliver 1-1 evidence-based interventions, based on CBT</a:t>
            </a:r>
          </a:p>
          <a:p>
            <a:pPr marL="228600" indent="-228600">
              <a:buAutoNum type="arabicPeriod"/>
            </a:pPr>
            <a:endParaRPr lang="en-GB" dirty="0"/>
          </a:p>
          <a:p>
            <a:pPr marL="0" indent="0">
              <a:buNone/>
            </a:pPr>
            <a:r>
              <a:rPr lang="en-GB" dirty="0"/>
              <a:t>In Surrey, EPs are integrated into the MHSTs, rather than working alongside as is the case in some other counties. As a result, we have much closer links and are able to offer an EP perspective to discussions in the teams.</a:t>
            </a:r>
          </a:p>
        </p:txBody>
      </p:sp>
      <p:sp>
        <p:nvSpPr>
          <p:cNvPr id="4" name="Slide Number Placeholder 3"/>
          <p:cNvSpPr>
            <a:spLocks noGrp="1"/>
          </p:cNvSpPr>
          <p:nvPr>
            <p:ph type="sldNum" sz="quarter" idx="5"/>
          </p:nvPr>
        </p:nvSpPr>
        <p:spPr/>
        <p:txBody>
          <a:bodyPr/>
          <a:lstStyle/>
          <a:p>
            <a:fld id="{D0B20F54-EC6A-4796-ACFF-88841AC80B77}" type="slidenum">
              <a:rPr lang="en-GB" smtClean="0"/>
              <a:t>3</a:t>
            </a:fld>
            <a:endParaRPr lang="en-GB"/>
          </a:p>
        </p:txBody>
      </p:sp>
    </p:spTree>
    <p:extLst>
      <p:ext uri="{BB962C8B-B14F-4D97-AF65-F5344CB8AC3E}">
        <p14:creationId xmlns:p14="http://schemas.microsoft.com/office/powerpoint/2010/main" val="395024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EPs work in both services, it has been possible to coordinate training to schools on supporting young people to thrive. For schools, it means that they get the same message from EPS and health services, which is really helpful.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other resilience frameworks out there, for example ‘boing </a:t>
            </a:r>
            <a:r>
              <a:rPr lang="en-GB" dirty="0" err="1"/>
              <a:t>boing</a:t>
            </a:r>
            <a:r>
              <a:rPr lang="en-GB" dirty="0"/>
              <a:t>’. Not to take anything away from that, but it is a large grid, which is harder to hold in mind. Personally, I am finding that I am drawing on The Resilience Ball frequently, to support my own wellbeing.</a:t>
            </a:r>
          </a:p>
          <a:p>
            <a:endParaRPr lang="en-GB" dirty="0"/>
          </a:p>
          <a:p>
            <a:r>
              <a:rPr lang="en-GB" dirty="0"/>
              <a:t>The narrative around mental health in our society has changed drastically. It is good to take away the stigma around mental health! At the same time, our own and each other’s emotional wellbeing is something we need to look after as a matter of course. Not all emotional distress needs to be pathologized. The danger in the current debate is that we see ill mental health as something that needs to be fixed in someone by themselves. Perhaps we risk returning to the same stigma if they fail to do so.</a:t>
            </a:r>
          </a:p>
          <a:p>
            <a:endParaRPr lang="en-GB" dirty="0"/>
          </a:p>
          <a:p>
            <a:r>
              <a:rPr lang="en-GB" dirty="0"/>
              <a:t>The Resilience Ball shows that emotional wellbeing and thriving is only possible within a certain context, when we have the right resources at the right time to thrive. Schools are part of the context of a young person, so this framework gives very practical ideas about how to support emotional wellbeing. </a:t>
            </a:r>
          </a:p>
          <a:p>
            <a:endParaRPr lang="en-GB" dirty="0"/>
          </a:p>
        </p:txBody>
      </p:sp>
      <p:sp>
        <p:nvSpPr>
          <p:cNvPr id="4" name="Slide Number Placeholder 3"/>
          <p:cNvSpPr>
            <a:spLocks noGrp="1"/>
          </p:cNvSpPr>
          <p:nvPr>
            <p:ph type="sldNum" sz="quarter" idx="5"/>
          </p:nvPr>
        </p:nvSpPr>
        <p:spPr/>
        <p:txBody>
          <a:bodyPr/>
          <a:lstStyle/>
          <a:p>
            <a:fld id="{D0B20F54-EC6A-4796-ACFF-88841AC80B77}" type="slidenum">
              <a:rPr lang="en-GB" smtClean="0"/>
              <a:t>4</a:t>
            </a:fld>
            <a:endParaRPr lang="en-GB"/>
          </a:p>
        </p:txBody>
      </p:sp>
    </p:spTree>
    <p:extLst>
      <p:ext uri="{BB962C8B-B14F-4D97-AF65-F5344CB8AC3E}">
        <p14:creationId xmlns:p14="http://schemas.microsoft.com/office/powerpoint/2010/main" val="193333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 short explanation of The Resilience Ball. I started in Hampshire, but then Cath Lowther published a book in 2022, which is where our training is based on. </a:t>
            </a:r>
          </a:p>
          <a:p>
            <a:endParaRPr lang="en-GB" dirty="0"/>
          </a:p>
          <a:p>
            <a:r>
              <a:rPr lang="en-GB" dirty="0"/>
              <a:t>In the training, bonding is discussed first, because of the central role that attachment (glue-like) relationships play in our lives.</a:t>
            </a:r>
          </a:p>
          <a:p>
            <a:r>
              <a:rPr lang="en-GB" dirty="0"/>
              <a:t>Mastery is a verb, not a noun; it is about the processes of change, and the sense of agency in that.</a:t>
            </a:r>
          </a:p>
          <a:p>
            <a:r>
              <a:rPr lang="en-GB" dirty="0"/>
              <a:t>Meaning is a very personal sense of mission, individual to us all.</a:t>
            </a:r>
          </a:p>
          <a:p>
            <a:r>
              <a:rPr lang="en-GB" dirty="0"/>
              <a:t>With skills we mean those skills to manage yourself in different situations.</a:t>
            </a:r>
          </a:p>
          <a:p>
            <a:r>
              <a:rPr lang="en-GB" dirty="0"/>
              <a:t>The basics were a real challenge for some families during COVID-19, but it is important to remember that this remains the case to this day.</a:t>
            </a:r>
          </a:p>
        </p:txBody>
      </p:sp>
      <p:sp>
        <p:nvSpPr>
          <p:cNvPr id="4" name="Slide Number Placeholder 3"/>
          <p:cNvSpPr>
            <a:spLocks noGrp="1"/>
          </p:cNvSpPr>
          <p:nvPr>
            <p:ph type="sldNum" sz="quarter" idx="5"/>
          </p:nvPr>
        </p:nvSpPr>
        <p:spPr/>
        <p:txBody>
          <a:bodyPr/>
          <a:lstStyle/>
          <a:p>
            <a:fld id="{D0B20F54-EC6A-4796-ACFF-88841AC80B77}" type="slidenum">
              <a:rPr lang="en-GB" smtClean="0"/>
              <a:t>5</a:t>
            </a:fld>
            <a:endParaRPr lang="en-GB"/>
          </a:p>
        </p:txBody>
      </p:sp>
    </p:spTree>
    <p:extLst>
      <p:ext uri="{BB962C8B-B14F-4D97-AF65-F5344CB8AC3E}">
        <p14:creationId xmlns:p14="http://schemas.microsoft.com/office/powerpoint/2010/main" val="250281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secondary school wanted me to run an anxiety questionnaire for all students, I was really concerned that this may lead to a tsunami of reports of anxiety. After all, what we pay attention to has a tendency to grow. I was worried about feeding a vicious flower of anxiety at a school level. It seemed more appropriate to use a questionnaire about what helps young people to thrive.</a:t>
            </a:r>
          </a:p>
          <a:p>
            <a:endParaRPr lang="en-GB" dirty="0"/>
          </a:p>
          <a:p>
            <a:r>
              <a:rPr lang="en-GB" dirty="0"/>
              <a:t>This can also play a part in shifting the dialogue from pathologizing and medicalising formulations, which start with the idea that there is something ‘wrong’ with the person. That is not to say that there is no place for medical interventions at times, because of course there is. But on a whole population level we believe we need to change the conversation to thinking about what we need to bounce back from adversity. A resilience questionnaire seemed therefore more appropriate.</a:t>
            </a:r>
          </a:p>
          <a:p>
            <a:endParaRPr lang="en-GB" dirty="0"/>
          </a:p>
          <a:p>
            <a:r>
              <a:rPr lang="en-GB" dirty="0"/>
              <a:t>There are other resilience questionnaires around, and you will hear me mention some of them later. None of these scales conceptualise resilience in the same way. So for schools where staff have received training on The Resilience Ball, translating the results on a different questionnaire to identifying support according to The Resilience Ball is tricky. In the busyness of schools, we have to make sure that this translation is as seamless as possible. We believe that schools who have had Resilience Ball training, who have access to the tools that come with it, will have access to really practical tools for supporting individual young people, but also different groups. And we are seeing that it is starting to shift the language around wellbeing at a whole school level.</a:t>
            </a:r>
          </a:p>
        </p:txBody>
      </p:sp>
      <p:sp>
        <p:nvSpPr>
          <p:cNvPr id="4" name="Slide Number Placeholder 3"/>
          <p:cNvSpPr>
            <a:spLocks noGrp="1"/>
          </p:cNvSpPr>
          <p:nvPr>
            <p:ph type="sldNum" sz="quarter" idx="5"/>
          </p:nvPr>
        </p:nvSpPr>
        <p:spPr/>
        <p:txBody>
          <a:bodyPr/>
          <a:lstStyle/>
          <a:p>
            <a:fld id="{D0B20F54-EC6A-4796-ACFF-88841AC80B77}" type="slidenum">
              <a:rPr lang="en-GB" smtClean="0"/>
              <a:t>6</a:t>
            </a:fld>
            <a:endParaRPr lang="en-GB"/>
          </a:p>
        </p:txBody>
      </p:sp>
    </p:spTree>
    <p:extLst>
      <p:ext uri="{BB962C8B-B14F-4D97-AF65-F5344CB8AC3E}">
        <p14:creationId xmlns:p14="http://schemas.microsoft.com/office/powerpoint/2010/main" val="141554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Resilience Ball audit was the first conceptualisation of the RBQ. This started when Cath was working in Bracknell, working with adult mental health services. It was meant as a starter for an in-depth conversation, and had open-ended questions as well as questions answered on a Likert scale.</a:t>
            </a:r>
          </a:p>
          <a:p>
            <a:endParaRPr lang="en-GB" dirty="0"/>
          </a:p>
          <a:p>
            <a:r>
              <a:rPr lang="en-GB" dirty="0"/>
              <a:t>Cath and I discussed that to have a questionnaire with only questions answered on a Likert scale may have merit, as it would allow schools to do a quick ‘temperature check’. Especially as the Resilience Ball support plan had been developed in the meantime in Mindworks, which gives opportunity for a longer discussion, we felt that the RBQ would be able to play a unique role.</a:t>
            </a:r>
          </a:p>
          <a:p>
            <a:endParaRPr lang="en-GB" dirty="0"/>
          </a:p>
          <a:p>
            <a:r>
              <a:rPr lang="en-GB" dirty="0"/>
              <a:t>For content validity, we asked a range of colleagues for feedback on our items, and we discussed what they thought our items measured. As a result of these discussions, some of the items were changed.</a:t>
            </a:r>
          </a:p>
          <a:p>
            <a:endParaRPr lang="en-GB" dirty="0"/>
          </a:p>
          <a:p>
            <a:r>
              <a:rPr lang="en-GB" dirty="0"/>
              <a:t>We then ran a pilot study of 4 young people, administered by an Assistant EP, who monitored where these young people were getting stuck, which items they had questions on. She also interviewed them afterwards, and asked for more general feedback. This pilot study also resulted in some changes.</a:t>
            </a:r>
          </a:p>
          <a:p>
            <a:endParaRPr lang="en-GB" dirty="0"/>
          </a:p>
          <a:p>
            <a:r>
              <a:rPr lang="en-GB" dirty="0"/>
              <a:t>We decided to re-fashion the Audit into a questionnaire, and to validate the scale. The schools I was talking to were immediately interested and saw value in a RBQ, and we would not have been able to do this without their enthusiasm and support.</a:t>
            </a:r>
          </a:p>
          <a:p>
            <a:endParaRPr lang="en-GB" dirty="0"/>
          </a:p>
          <a:p>
            <a:r>
              <a:rPr lang="en-GB" dirty="0"/>
              <a:t>We then ran version One in the first school and based on the data, we made a further change to one of our items.</a:t>
            </a:r>
          </a:p>
          <a:p>
            <a:r>
              <a:rPr lang="en-GB" dirty="0"/>
              <a:t>We have now just run version Two before half term, we have analysed the data, and we will need to consider our next steps. This version Two was going to be early in the first half term, but as we are doing research in the real messy world of schools, this only happened the last Friday before half term.</a:t>
            </a:r>
          </a:p>
          <a:p>
            <a:endParaRPr lang="en-GB" dirty="0"/>
          </a:p>
          <a:p>
            <a:r>
              <a:rPr lang="en-GB" dirty="0"/>
              <a:t>So, we may not be 100% there yet, but we think that the scale is now in its final stages. You have found a paper copy on your chair. Please bear in mind that this is a concept version, still in development, so please do not use or replicate yet. We are confident that we will be able to share it more widely soon.</a:t>
            </a:r>
          </a:p>
        </p:txBody>
      </p:sp>
      <p:sp>
        <p:nvSpPr>
          <p:cNvPr id="4" name="Slide Number Placeholder 3"/>
          <p:cNvSpPr>
            <a:spLocks noGrp="1"/>
          </p:cNvSpPr>
          <p:nvPr>
            <p:ph type="sldNum" sz="quarter" idx="5"/>
          </p:nvPr>
        </p:nvSpPr>
        <p:spPr/>
        <p:txBody>
          <a:bodyPr/>
          <a:lstStyle/>
          <a:p>
            <a:fld id="{D0B20F54-EC6A-4796-ACFF-88841AC80B77}" type="slidenum">
              <a:rPr lang="en-GB" smtClean="0"/>
              <a:t>7</a:t>
            </a:fld>
            <a:endParaRPr lang="en-GB"/>
          </a:p>
        </p:txBody>
      </p:sp>
    </p:spTree>
    <p:extLst>
      <p:ext uri="{BB962C8B-B14F-4D97-AF65-F5344CB8AC3E}">
        <p14:creationId xmlns:p14="http://schemas.microsoft.com/office/powerpoint/2010/main" val="82896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information on the population of the three schools that took part. Head teachers were asked for written consent, parents were given the option to opt their child out of the study, and young people had to opt in by clicking the link. Those that did not want to take part were asked to do a general quiz with trivia questions, which was modelled on the research questionnaire. This was so that at a glance nobody would be able to see if they took part or not. </a:t>
            </a:r>
          </a:p>
          <a:p>
            <a:endParaRPr lang="en-GB" dirty="0"/>
          </a:p>
          <a:p>
            <a:r>
              <a:rPr lang="en-GB" dirty="0"/>
              <a:t>In total 56 pupils opted out: 39 from school one, 7 from school two, and 10 from school three. Whilst it was a shame for our study, at the same time it was great to see that the opt-out consent worked and pupils felt free to take that option.</a:t>
            </a:r>
          </a:p>
          <a:p>
            <a:endParaRPr lang="en-GB" dirty="0"/>
          </a:p>
          <a:p>
            <a:r>
              <a:rPr lang="en-GB" dirty="0"/>
              <a:t>The young people were asked to fill out the RBQ alongside four other questionnaires. </a:t>
            </a:r>
          </a:p>
        </p:txBody>
      </p:sp>
      <p:sp>
        <p:nvSpPr>
          <p:cNvPr id="4" name="Slide Number Placeholder 3"/>
          <p:cNvSpPr>
            <a:spLocks noGrp="1"/>
          </p:cNvSpPr>
          <p:nvPr>
            <p:ph type="sldNum" sz="quarter" idx="5"/>
          </p:nvPr>
        </p:nvSpPr>
        <p:spPr/>
        <p:txBody>
          <a:bodyPr/>
          <a:lstStyle/>
          <a:p>
            <a:fld id="{D0B20F54-EC6A-4796-ACFF-88841AC80B77}" type="slidenum">
              <a:rPr lang="en-GB" smtClean="0"/>
              <a:t>8</a:t>
            </a:fld>
            <a:endParaRPr lang="en-GB"/>
          </a:p>
        </p:txBody>
      </p:sp>
    </p:spTree>
    <p:extLst>
      <p:ext uri="{BB962C8B-B14F-4D97-AF65-F5344CB8AC3E}">
        <p14:creationId xmlns:p14="http://schemas.microsoft.com/office/powerpoint/2010/main" val="41666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here, the internal consistency of both versions is really high. This means that all items contribute significantly to the scale, and the consistency would not be higher if one of the items were to be taken out. You can imagine we were pleased with that.</a:t>
            </a:r>
          </a:p>
          <a:p>
            <a:endParaRPr lang="en-GB" dirty="0"/>
          </a:p>
          <a:p>
            <a:r>
              <a:rPr lang="en-GB" dirty="0"/>
              <a:t>We have looked at how the results on the RBQ compare with other scales, both for the RBQ overall, as well as the individual parts of the Resilience Ball.</a:t>
            </a:r>
          </a:p>
          <a:p>
            <a:r>
              <a:rPr lang="en-GB" dirty="0"/>
              <a:t>The correlation of the Resilience Ball as a whole with the student resilience survey is looking good, although slightly weaker in our second sample.</a:t>
            </a:r>
          </a:p>
          <a:p>
            <a:endParaRPr lang="en-GB" dirty="0"/>
          </a:p>
          <a:p>
            <a:r>
              <a:rPr lang="en-GB" dirty="0"/>
              <a:t>What stands out is the correlation between the meaning section of the RBQ and the Meaning of Life questionnaire; in both versions it is a much weaker correlation than the other sections, or the RBQ overall. We have thought a lot about this. However, the Meaning of Life questionnaire is conceptualised very differently. It asks in different ways if you experience meaning in life, and if you are still searching for meaning of life. The fact that it has both presence and search for meaning may muddy the waters. More importantly though, our questionnaire does not ask directly about meaning of life, instead, it asks questions about those things which research has shown contributes to meaning of life.</a:t>
            </a:r>
          </a:p>
          <a:p>
            <a:endParaRPr lang="en-GB" dirty="0"/>
          </a:p>
          <a:p>
            <a:r>
              <a:rPr lang="en-GB" dirty="0"/>
              <a:t>Because of the significant difference in conceptualisation of the Meaning of Life Questionnaire by Steger and the meaning part of the RBQ, we are not too concerned about the low correlation.</a:t>
            </a:r>
          </a:p>
        </p:txBody>
      </p:sp>
      <p:sp>
        <p:nvSpPr>
          <p:cNvPr id="4" name="Slide Number Placeholder 3"/>
          <p:cNvSpPr>
            <a:spLocks noGrp="1"/>
          </p:cNvSpPr>
          <p:nvPr>
            <p:ph type="sldNum" sz="quarter" idx="5"/>
          </p:nvPr>
        </p:nvSpPr>
        <p:spPr/>
        <p:txBody>
          <a:bodyPr/>
          <a:lstStyle/>
          <a:p>
            <a:fld id="{D0B20F54-EC6A-4796-ACFF-88841AC80B77}" type="slidenum">
              <a:rPr lang="en-GB" smtClean="0"/>
              <a:t>9</a:t>
            </a:fld>
            <a:endParaRPr lang="en-GB"/>
          </a:p>
        </p:txBody>
      </p:sp>
    </p:spTree>
    <p:extLst>
      <p:ext uri="{BB962C8B-B14F-4D97-AF65-F5344CB8AC3E}">
        <p14:creationId xmlns:p14="http://schemas.microsoft.com/office/powerpoint/2010/main" val="393005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Inclusion, inclusion </a:t>
            </a:r>
            <a:r>
              <a:rPr lang="en-GB" dirty="0" err="1"/>
              <a:t>inclusion</a:t>
            </a:r>
            <a:endParaRPr lang="en-GB" dirty="0"/>
          </a:p>
          <a:p>
            <a:endParaRPr lang="en-GB" dirty="0"/>
          </a:p>
          <a:p>
            <a:r>
              <a:rPr lang="en-GB" dirty="0"/>
              <a:t>Seeing resilience as something that we all can only experience if we have the right resources at the right time and in the right amount, changes the conversation about emotional wellbeing, mental health and ‘behaviour’ right across organisations. Rather than locating a problem within one person, it is always about one person within the context that is being offered at that given time. </a:t>
            </a:r>
          </a:p>
          <a:p>
            <a:endParaRPr lang="en-GB" dirty="0"/>
          </a:p>
          <a:p>
            <a:r>
              <a:rPr lang="en-GB" dirty="0"/>
              <a:t>This can shift the conversation from ‘how can we make someone fit in’ to ‘how can we make sure that this person has the right context, so that they can belong’. In my mind, that is where true inclusion starts. The Resilience Ball encourages us to really unpick what is going on for someone, where they are possibly lacking resources, what is driving the behaviour that we are seeing. After all, people do not try to be a problem, but they are trying to solve a problem through behaviour which is sometimes experienced as problematic.</a:t>
            </a:r>
          </a:p>
          <a:p>
            <a:endParaRPr lang="en-GB" dirty="0"/>
          </a:p>
          <a:p>
            <a:r>
              <a:rPr lang="en-GB" dirty="0"/>
              <a:t>On this slide her you see the graphic which depicts the ‘Eight principles to promoting a whole school or college approach to mental health and wellbeing. This comes from a document released by Public Health England and the Department for Education in 2021. These are the eight areas to focus on when thinking about a whole school approach and The Resilience Ball gives us a different lens to view all of them. </a:t>
            </a:r>
          </a:p>
          <a:p>
            <a:endParaRPr lang="en-GB" dirty="0"/>
          </a:p>
          <a:p>
            <a:r>
              <a:rPr lang="en-GB" dirty="0"/>
              <a:t>Leadership and management- a shift away from locating problems in young people, towards a much more systemic approach for thriving for all.</a:t>
            </a:r>
          </a:p>
          <a:p>
            <a:r>
              <a:rPr lang="en-GB" dirty="0"/>
              <a:t>Curriculum and teaching- the way we teach maths, history or any other subject can give young people a sense of mastery and meaning, or not, depending on how we teach. We can promote bonding within our classes if we make that a priority, or not. We can teach emotional regulation skills and social skills in the context of other subjects, if we know it is important to weave that in.</a:t>
            </a:r>
          </a:p>
          <a:p>
            <a:r>
              <a:rPr lang="en-GB" dirty="0"/>
              <a:t>Ethos and environment- The Resilience Ball encourages us to think that we ARE the context for others, as they are for us. We can therefore foster a community of reciprocal support.</a:t>
            </a:r>
          </a:p>
          <a:p>
            <a:r>
              <a:rPr lang="en-GB" dirty="0"/>
              <a:t>Targeted support- this could be seen through a pathologizing lens, however, the Resilience Ball encourages support which goes beyond the individual.</a:t>
            </a:r>
          </a:p>
          <a:p>
            <a:r>
              <a:rPr lang="en-GB" dirty="0"/>
              <a:t>Parents and carers- The Resilience Ball gives parents very practical tools to support their children’s resilience, in a way which is easy to remember but backed up by research.</a:t>
            </a:r>
          </a:p>
          <a:p>
            <a:r>
              <a:rPr lang="en-GB" dirty="0"/>
              <a:t>Staff development- The Resilience Ball has been transformational for me, as I mentioned earlier. We can support the adults in school to think in a different way about how they support their own resilience. After all, the oxygen mask principle applies; they can only support the resilience of others if they are resilient themselves.</a:t>
            </a:r>
          </a:p>
          <a:p>
            <a:r>
              <a:rPr lang="en-GB" dirty="0"/>
              <a:t>Student voice- the Resilience Ball support plan, which I will come to in a minute, gives opportunity for student voice to take centre stage</a:t>
            </a:r>
          </a:p>
          <a:p>
            <a:endParaRPr lang="en-GB" dirty="0"/>
          </a:p>
          <a:p>
            <a:r>
              <a:rPr lang="en-GB" dirty="0"/>
              <a:t>With the RBQ, we will have a tool through which we can identify need at the earliest stage, so that intervention can take place before things escalate.</a:t>
            </a:r>
          </a:p>
        </p:txBody>
      </p:sp>
      <p:sp>
        <p:nvSpPr>
          <p:cNvPr id="4" name="Slide Number Placeholder 3"/>
          <p:cNvSpPr>
            <a:spLocks noGrp="1"/>
          </p:cNvSpPr>
          <p:nvPr>
            <p:ph type="sldNum" sz="quarter" idx="5"/>
          </p:nvPr>
        </p:nvSpPr>
        <p:spPr/>
        <p:txBody>
          <a:bodyPr/>
          <a:lstStyle/>
          <a:p>
            <a:fld id="{D0B20F54-EC6A-4796-ACFF-88841AC80B77}" type="slidenum">
              <a:rPr lang="en-GB" smtClean="0"/>
              <a:t>10</a:t>
            </a:fld>
            <a:endParaRPr lang="en-GB"/>
          </a:p>
        </p:txBody>
      </p:sp>
    </p:spTree>
    <p:extLst>
      <p:ext uri="{BB962C8B-B14F-4D97-AF65-F5344CB8AC3E}">
        <p14:creationId xmlns:p14="http://schemas.microsoft.com/office/powerpoint/2010/main" val="212140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DB55-8CB6-C08B-FBC5-4E00BEF4E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2E4D58-0932-1DF9-3BC7-E56E6818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5BFEF0-D86F-53DD-1D0D-8B0182E4F7E6}"/>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5" name="Footer Placeholder 4">
            <a:extLst>
              <a:ext uri="{FF2B5EF4-FFF2-40B4-BE49-F238E27FC236}">
                <a16:creationId xmlns:a16="http://schemas.microsoft.com/office/drawing/2014/main" id="{FE3AAB29-386A-DD5C-A9FF-22CBA5E969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A93CD6-B418-8092-7FF0-AABBBAC9EE8F}"/>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309235203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9240-2F0A-6E06-9615-EE8D143D72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5B26BA-491B-41CB-5277-688C938985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477A1C-1222-A9F2-F8DD-C958D524882D}"/>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5" name="Footer Placeholder 4">
            <a:extLst>
              <a:ext uri="{FF2B5EF4-FFF2-40B4-BE49-F238E27FC236}">
                <a16:creationId xmlns:a16="http://schemas.microsoft.com/office/drawing/2014/main" id="{2DDC6B2F-00EE-1D4A-82F1-C2356F7C9A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A2A4CF-32FD-4F8E-60D5-A7ABECEAD319}"/>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304735788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A4903-5497-D262-E0C5-6E9EFCBBE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AF4061-C67F-526C-7829-078656D41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62951-68F1-FA35-5C5D-6A6DE48A8F93}"/>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5" name="Footer Placeholder 4">
            <a:extLst>
              <a:ext uri="{FF2B5EF4-FFF2-40B4-BE49-F238E27FC236}">
                <a16:creationId xmlns:a16="http://schemas.microsoft.com/office/drawing/2014/main" id="{E6F885EF-F346-8DA9-8AE1-A5A32A5999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683264-1F13-941A-2359-14E6F8571522}"/>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207608561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BBA6-E9AC-DAC7-4271-31C2C3166C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3A9B3C-AC8A-C9A0-996A-AF9FB2BBD7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110FF-9803-F1A8-B7B0-589684E55245}"/>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5" name="Footer Placeholder 4">
            <a:extLst>
              <a:ext uri="{FF2B5EF4-FFF2-40B4-BE49-F238E27FC236}">
                <a16:creationId xmlns:a16="http://schemas.microsoft.com/office/drawing/2014/main" id="{A6C5C915-4C43-2E59-537A-363F046622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064C3-6F50-30DA-DAEA-78FB91A2E7BD}"/>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68652110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3A24-5E39-DA7B-80D0-E6310180BA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9C75E2-9EC1-2745-172A-BA30A40FAA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2E124F-6727-BE31-0414-AFA0C791D93D}"/>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5" name="Footer Placeholder 4">
            <a:extLst>
              <a:ext uri="{FF2B5EF4-FFF2-40B4-BE49-F238E27FC236}">
                <a16:creationId xmlns:a16="http://schemas.microsoft.com/office/drawing/2014/main" id="{444A6242-06E8-8CE4-B8C6-84F5200E7A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95144-066B-CA99-F95B-0AE112CB8807}"/>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156370061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A067-A63E-FD3F-8D30-11178C2F47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EA6F00-75A8-92C1-68ED-27379E168B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A116E-C02F-16CA-4581-D670FD4ACE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339750-C4CA-C50F-0AA6-968FEB9C85D8}"/>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6" name="Footer Placeholder 5">
            <a:extLst>
              <a:ext uri="{FF2B5EF4-FFF2-40B4-BE49-F238E27FC236}">
                <a16:creationId xmlns:a16="http://schemas.microsoft.com/office/drawing/2014/main" id="{AAA7CC6C-EBFD-A04B-F9BD-E06ECC5997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F77A9-3C78-FCA3-F88F-E75F10801E86}"/>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313713597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CE00-6AE0-4A0D-9512-13F916DC61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DD9512-B576-57D5-665D-67273089C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8C9D7-DEED-BB3F-2A8A-A0CADADC9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4E321C-CD05-3311-8420-80D9ECA43C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B7B14-FDE7-17C8-4127-FCFFAFA0AE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4245BA-2B4F-F67B-1725-AD59A12C5E13}"/>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8" name="Footer Placeholder 7">
            <a:extLst>
              <a:ext uri="{FF2B5EF4-FFF2-40B4-BE49-F238E27FC236}">
                <a16:creationId xmlns:a16="http://schemas.microsoft.com/office/drawing/2014/main" id="{2FF46482-F48F-8ED7-A5F1-3C7C68B2A9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CE5E33-840E-ADBB-97C0-926C7E178713}"/>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420062066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F03C-E76F-AC3F-EF9E-57ACBE63F6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C5B0C3-CC49-1BC5-1060-016364B4DBC6}"/>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4" name="Footer Placeholder 3">
            <a:extLst>
              <a:ext uri="{FF2B5EF4-FFF2-40B4-BE49-F238E27FC236}">
                <a16:creationId xmlns:a16="http://schemas.microsoft.com/office/drawing/2014/main" id="{DD02A2B1-6116-1A5F-1B04-DF69E1C183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ED8426-276A-4DBB-9BC8-4D2C94ADD600}"/>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1969454482"/>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12F75-1A94-DBAD-F720-A3D66FC11C56}"/>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3" name="Footer Placeholder 2">
            <a:extLst>
              <a:ext uri="{FF2B5EF4-FFF2-40B4-BE49-F238E27FC236}">
                <a16:creationId xmlns:a16="http://schemas.microsoft.com/office/drawing/2014/main" id="{00442D00-B9E0-A838-6885-8945319A4C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4F87D-46D6-A7DA-DAF7-3E2C0C453542}"/>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201813589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676C-5547-1613-D3C6-55EA27D77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EB52C0-103C-F362-38DC-2350AAAEC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D357D7-3ABD-AEDF-C870-B0384E889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C342-369D-3367-8D1C-91C18D33C045}"/>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6" name="Footer Placeholder 5">
            <a:extLst>
              <a:ext uri="{FF2B5EF4-FFF2-40B4-BE49-F238E27FC236}">
                <a16:creationId xmlns:a16="http://schemas.microsoft.com/office/drawing/2014/main" id="{A4F13E0D-184E-9439-AC9E-0EEFEF1F57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14E7CB-4BEB-0035-7F77-AD4E88D6906D}"/>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198426760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592C-0240-59E7-27D9-0572EA76E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913B-9863-2AF4-0D23-3B67CB389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13001E-3829-D065-0BCF-B9314CAEA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51975-7CC4-2AA3-97D8-F03328C7BA0D}"/>
              </a:ext>
            </a:extLst>
          </p:cNvPr>
          <p:cNvSpPr>
            <a:spLocks noGrp="1"/>
          </p:cNvSpPr>
          <p:nvPr>
            <p:ph type="dt" sz="half" idx="10"/>
          </p:nvPr>
        </p:nvSpPr>
        <p:spPr/>
        <p:txBody>
          <a:bodyPr/>
          <a:lstStyle/>
          <a:p>
            <a:fld id="{9F7A66AF-936B-46AF-B367-69913BE4BFE9}" type="datetimeFigureOut">
              <a:rPr lang="en-GB" smtClean="0"/>
              <a:t>05/11/2024</a:t>
            </a:fld>
            <a:endParaRPr lang="en-GB"/>
          </a:p>
        </p:txBody>
      </p:sp>
      <p:sp>
        <p:nvSpPr>
          <p:cNvPr id="6" name="Footer Placeholder 5">
            <a:extLst>
              <a:ext uri="{FF2B5EF4-FFF2-40B4-BE49-F238E27FC236}">
                <a16:creationId xmlns:a16="http://schemas.microsoft.com/office/drawing/2014/main" id="{02AF1B82-1DAD-DD98-1280-E967559818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A7D90-1035-6EC3-E094-24D29C3CF8B0}"/>
              </a:ext>
            </a:extLst>
          </p:cNvPr>
          <p:cNvSpPr>
            <a:spLocks noGrp="1"/>
          </p:cNvSpPr>
          <p:nvPr>
            <p:ph type="sldNum" sz="quarter" idx="12"/>
          </p:nvPr>
        </p:nvSpPr>
        <p:spPr/>
        <p:txBody>
          <a:bodyPr/>
          <a:lstStyle/>
          <a:p>
            <a:fld id="{F70760C6-EBA5-4F1C-9C32-FA53DDADCEFC}" type="slidenum">
              <a:rPr lang="en-GB" smtClean="0"/>
              <a:t>‹#›</a:t>
            </a:fld>
            <a:endParaRPr lang="en-GB"/>
          </a:p>
        </p:txBody>
      </p:sp>
    </p:spTree>
    <p:extLst>
      <p:ext uri="{BB962C8B-B14F-4D97-AF65-F5344CB8AC3E}">
        <p14:creationId xmlns:p14="http://schemas.microsoft.com/office/powerpoint/2010/main" val="327552220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3BC80F-9343-3593-E3E1-C32B1CF13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4BFC9A-F67F-C2E0-BFC7-E98583454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F36B37-2F96-5CE8-7F76-A4949628C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7A66AF-936B-46AF-B367-69913BE4BFE9}" type="datetimeFigureOut">
              <a:rPr lang="en-GB" smtClean="0"/>
              <a:t>05/11/2024</a:t>
            </a:fld>
            <a:endParaRPr lang="en-GB"/>
          </a:p>
        </p:txBody>
      </p:sp>
      <p:sp>
        <p:nvSpPr>
          <p:cNvPr id="5" name="Footer Placeholder 4">
            <a:extLst>
              <a:ext uri="{FF2B5EF4-FFF2-40B4-BE49-F238E27FC236}">
                <a16:creationId xmlns:a16="http://schemas.microsoft.com/office/drawing/2014/main" id="{01BC1F9E-54E7-6F93-5F55-451326307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5CDE42-4091-1BEB-6B16-86F37BAA1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0760C6-EBA5-4F1C-9C32-FA53DDADCEFC}" type="slidenum">
              <a:rPr lang="en-GB" smtClean="0"/>
              <a:t>‹#›</a:t>
            </a:fld>
            <a:endParaRPr lang="en-GB"/>
          </a:p>
        </p:txBody>
      </p:sp>
    </p:spTree>
    <p:extLst>
      <p:ext uri="{BB962C8B-B14F-4D97-AF65-F5344CB8AC3E}">
        <p14:creationId xmlns:p14="http://schemas.microsoft.com/office/powerpoint/2010/main" val="350135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1.xml"/><Relationship Id="rId7" Type="http://schemas.openxmlformats.org/officeDocument/2006/relationships/diagramLayout" Target="../diagrams/layout1.xml"/><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diagramData" Target="../diagrams/data1.xml"/><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www.amazon.co.uk/Resilience-Ball-Dr-Cath-Lowther/dp/B0B4G37FGT/ref=sr_1_1?crid=1KVEAW9C2XRXY&amp;keywords=The+Resilience+Ball&amp;qid=1693923784&amp;sprefix=the+resilience+ball+%2Caps%2C72&amp;sr=8-1&amp;asin=B0B4G37FGT&amp;revisionId=&amp;format=4&amp;depth=1" TargetMode="External"/><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10.emf"/><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847E1-339B-A62C-1AC8-65CA39634775}"/>
              </a:ext>
            </a:extLst>
          </p:cNvPr>
          <p:cNvSpPr txBox="1"/>
          <p:nvPr/>
        </p:nvSpPr>
        <p:spPr>
          <a:xfrm>
            <a:off x="1029220" y="1257700"/>
            <a:ext cx="10133557" cy="2308324"/>
          </a:xfrm>
          <a:prstGeom prst="rect">
            <a:avLst/>
          </a:prstGeom>
          <a:noFill/>
        </p:spPr>
        <p:txBody>
          <a:bodyPr wrap="square">
            <a:spAutoFit/>
          </a:bodyPr>
          <a:lstStyle/>
          <a:p>
            <a:pPr algn="ctr"/>
            <a:r>
              <a:rPr lang="en-GB" sz="3600" dirty="0">
                <a:solidFill>
                  <a:srgbClr val="01634A"/>
                </a:solidFill>
                <a:latin typeface="Arial Nova" panose="020B0504020202020204" pitchFamily="34" charset="0"/>
              </a:rPr>
              <a:t>Using the Resilience Ball to bridge the gap between education and health: measuring and promoting resilience at individual, group and whole-school level.</a:t>
            </a:r>
            <a:endParaRPr lang="en-GB" sz="2000" dirty="0">
              <a:solidFill>
                <a:srgbClr val="01634A"/>
              </a:solidFill>
            </a:endParaRPr>
          </a:p>
        </p:txBody>
      </p:sp>
      <p:sp>
        <p:nvSpPr>
          <p:cNvPr id="5" name="Subtitle 2">
            <a:extLst>
              <a:ext uri="{FF2B5EF4-FFF2-40B4-BE49-F238E27FC236}">
                <a16:creationId xmlns:a16="http://schemas.microsoft.com/office/drawing/2014/main" id="{A02FEBBF-B9BF-982A-44CB-94362D23018C}"/>
              </a:ext>
            </a:extLst>
          </p:cNvPr>
          <p:cNvSpPr>
            <a:spLocks noGrp="1"/>
          </p:cNvSpPr>
          <p:nvPr>
            <p:ph type="subTitle" idx="1"/>
          </p:nvPr>
        </p:nvSpPr>
        <p:spPr>
          <a:xfrm>
            <a:off x="2956142" y="4018871"/>
            <a:ext cx="6279715" cy="1232385"/>
          </a:xfrm>
        </p:spPr>
        <p:txBody>
          <a:bodyPr>
            <a:noAutofit/>
          </a:bodyPr>
          <a:lstStyle/>
          <a:p>
            <a:r>
              <a:rPr lang="en-GB" sz="2200" dirty="0">
                <a:solidFill>
                  <a:srgbClr val="01634A"/>
                </a:solidFill>
                <a:latin typeface="Arial Nova" panose="020B0504020202020204" pitchFamily="34" charset="0"/>
              </a:rPr>
              <a:t>Dr Anna Doedens-Plant</a:t>
            </a:r>
          </a:p>
          <a:p>
            <a:r>
              <a:rPr lang="en-GB" sz="2200" dirty="0">
                <a:solidFill>
                  <a:srgbClr val="01634A"/>
                </a:solidFill>
                <a:latin typeface="Arial Nova" panose="020B0504020202020204" pitchFamily="34" charset="0"/>
              </a:rPr>
              <a:t>Specialist Educational Psychologist</a:t>
            </a:r>
          </a:p>
          <a:p>
            <a:r>
              <a:rPr lang="en-GB" sz="2200" dirty="0">
                <a:solidFill>
                  <a:srgbClr val="01634A"/>
                </a:solidFill>
                <a:latin typeface="Arial Nova" panose="020B0504020202020204" pitchFamily="34" charset="0"/>
              </a:rPr>
              <a:t>Surrey County Council &amp; Mindworks Surrey</a:t>
            </a:r>
          </a:p>
        </p:txBody>
      </p:sp>
      <p:grpSp>
        <p:nvGrpSpPr>
          <p:cNvPr id="2" name="Group 1">
            <a:extLst>
              <a:ext uri="{FF2B5EF4-FFF2-40B4-BE49-F238E27FC236}">
                <a16:creationId xmlns:a16="http://schemas.microsoft.com/office/drawing/2014/main" id="{A670FC75-1B0F-CA7D-02F0-AF090385C661}"/>
              </a:ext>
            </a:extLst>
          </p:cNvPr>
          <p:cNvGrpSpPr/>
          <p:nvPr/>
        </p:nvGrpSpPr>
        <p:grpSpPr>
          <a:xfrm>
            <a:off x="8933962" y="3158007"/>
            <a:ext cx="2352690" cy="2424186"/>
            <a:chOff x="7853996" y="1500355"/>
            <a:chExt cx="3691520" cy="3691520"/>
          </a:xfrm>
        </p:grpSpPr>
        <p:pic>
          <p:nvPicPr>
            <p:cNvPr id="7" name="Picture 6" descr="A picture containing ball&#10;&#10;Description automatically generated">
              <a:extLst>
                <a:ext uri="{FF2B5EF4-FFF2-40B4-BE49-F238E27FC236}">
                  <a16:creationId xmlns:a16="http://schemas.microsoft.com/office/drawing/2014/main" id="{C7925499-F6E1-95FD-EF6E-BB71F307ADB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53996" y="1500355"/>
              <a:ext cx="3691520" cy="369152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B749A241-2C44-9ED7-975E-12D7E1FBA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22882" flipH="1">
              <a:off x="8495846" y="3557892"/>
              <a:ext cx="778232" cy="158797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DB1989DF-9B88-5C1A-F6E4-0D272A69C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5927" y="3579566"/>
              <a:ext cx="1306990" cy="1258912"/>
            </a:xfrm>
            <a:prstGeom prst="rect">
              <a:avLst/>
            </a:prstGeom>
          </p:spPr>
        </p:pic>
        <p:pic>
          <p:nvPicPr>
            <p:cNvPr id="10" name="Picture 9" descr="A picture containing food, drawing, light&#10;&#10;Description automatically generated">
              <a:extLst>
                <a:ext uri="{FF2B5EF4-FFF2-40B4-BE49-F238E27FC236}">
                  <a16:creationId xmlns:a16="http://schemas.microsoft.com/office/drawing/2014/main" id="{38C6BDA9-6E9F-5172-974A-E7DAC48253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9756" y="2069479"/>
              <a:ext cx="1379464" cy="125891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E13BA7E-7184-B544-5638-A9A8BC8514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6487" y="2069479"/>
              <a:ext cx="1359521" cy="1359521"/>
            </a:xfrm>
            <a:prstGeom prst="rect">
              <a:avLst/>
            </a:prstGeom>
          </p:spPr>
        </p:pic>
      </p:grpSp>
      <p:grpSp>
        <p:nvGrpSpPr>
          <p:cNvPr id="14" name="Group 13">
            <a:extLst>
              <a:ext uri="{FF2B5EF4-FFF2-40B4-BE49-F238E27FC236}">
                <a16:creationId xmlns:a16="http://schemas.microsoft.com/office/drawing/2014/main" id="{C0579996-4ECB-CC33-D228-CB67CFEC849B}"/>
              </a:ext>
            </a:extLst>
          </p:cNvPr>
          <p:cNvGrpSpPr/>
          <p:nvPr/>
        </p:nvGrpSpPr>
        <p:grpSpPr>
          <a:xfrm>
            <a:off x="95985" y="5452839"/>
            <a:ext cx="3821792" cy="1283975"/>
            <a:chOff x="261239" y="5574025"/>
            <a:chExt cx="3821792" cy="1283975"/>
          </a:xfrm>
        </p:grpSpPr>
        <p:pic>
          <p:nvPicPr>
            <p:cNvPr id="15" name="Picture 14">
              <a:extLst>
                <a:ext uri="{FF2B5EF4-FFF2-40B4-BE49-F238E27FC236}">
                  <a16:creationId xmlns:a16="http://schemas.microsoft.com/office/drawing/2014/main" id="{0CB6BE70-4845-ADA5-6A29-EF846696FA8D}"/>
                </a:ext>
              </a:extLst>
            </p:cNvPr>
            <p:cNvPicPr>
              <a:picLocks noChangeAspect="1"/>
            </p:cNvPicPr>
            <p:nvPr/>
          </p:nvPicPr>
          <p:blipFill>
            <a:blip r:embed="rId8"/>
            <a:stretch>
              <a:fillRect/>
            </a:stretch>
          </p:blipFill>
          <p:spPr>
            <a:xfrm>
              <a:off x="261239" y="5574025"/>
              <a:ext cx="1828894" cy="1282766"/>
            </a:xfrm>
            <a:prstGeom prst="rect">
              <a:avLst/>
            </a:prstGeom>
          </p:spPr>
        </p:pic>
        <p:pic>
          <p:nvPicPr>
            <p:cNvPr id="16" name="Picture 15">
              <a:extLst>
                <a:ext uri="{FF2B5EF4-FFF2-40B4-BE49-F238E27FC236}">
                  <a16:creationId xmlns:a16="http://schemas.microsoft.com/office/drawing/2014/main" id="{74EC3FDD-C61E-796A-3285-68E8781C107A}"/>
                </a:ext>
              </a:extLst>
            </p:cNvPr>
            <p:cNvPicPr>
              <a:picLocks noChangeAspect="1"/>
            </p:cNvPicPr>
            <p:nvPr/>
          </p:nvPicPr>
          <p:blipFill>
            <a:blip r:embed="rId9"/>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2067167863"/>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1010433" y="69022"/>
            <a:ext cx="10480527" cy="591378"/>
          </a:xfrm>
        </p:spPr>
        <p:txBody>
          <a:bodyPr>
            <a:normAutofit fontScale="90000"/>
          </a:bodyPr>
          <a:lstStyle/>
          <a:p>
            <a:r>
              <a:rPr lang="en-GB" sz="3600" dirty="0">
                <a:solidFill>
                  <a:srgbClr val="01634A"/>
                </a:solidFill>
                <a:latin typeface="Arial Nova" panose="020B0504020202020204" pitchFamily="34" charset="0"/>
              </a:rPr>
              <a:t>Implementation; Supporting Change, Promoting Inclusion</a:t>
            </a:r>
          </a:p>
        </p:txBody>
      </p:sp>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1010433" y="921030"/>
            <a:ext cx="10171134" cy="3475009"/>
          </a:xfrm>
        </p:spPr>
        <p:txBody>
          <a:bodyPr>
            <a:normAutofit/>
          </a:bodyPr>
          <a:lstStyle/>
          <a:p>
            <a:pPr algn="l"/>
            <a:r>
              <a:rPr lang="en-GB" b="1" i="1" dirty="0">
                <a:solidFill>
                  <a:srgbClr val="5B8FA7"/>
                </a:solidFill>
                <a:latin typeface="Arial Nova" panose="020B0504020202020204" pitchFamily="34" charset="0"/>
              </a:rPr>
              <a:t>Whole-school</a:t>
            </a:r>
            <a:r>
              <a:rPr lang="en-GB" dirty="0">
                <a:solidFill>
                  <a:srgbClr val="5B8FA7"/>
                </a:solidFill>
                <a:latin typeface="Arial Nova" panose="020B0504020202020204" pitchFamily="34" charset="0"/>
              </a:rPr>
              <a:t>:</a:t>
            </a:r>
          </a:p>
          <a:p>
            <a:pPr marL="800100" lvl="1" indent="-342900" algn="l">
              <a:buFont typeface="Arial" panose="020B0604020202020204" pitchFamily="34" charset="0"/>
              <a:buChar char="•"/>
            </a:pPr>
            <a:r>
              <a:rPr lang="en-GB" dirty="0">
                <a:solidFill>
                  <a:srgbClr val="5B8FA7"/>
                </a:solidFill>
                <a:latin typeface="Arial Nova" panose="020B0504020202020204" pitchFamily="34" charset="0"/>
              </a:rPr>
              <a:t>Use The Resilience Ball and its tools to put the eight principles to promoting a whole school or college approach to mental health and wellbeing into practice</a:t>
            </a:r>
          </a:p>
          <a:p>
            <a:pPr marL="800100" lvl="1" indent="-342900" algn="l">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D93E204A-15F0-573E-BCD0-38542BF70A83}"/>
              </a:ext>
            </a:extLst>
          </p:cNvPr>
          <p:cNvPicPr>
            <a:picLocks noChangeAspect="1"/>
          </p:cNvPicPr>
          <p:nvPr/>
        </p:nvPicPr>
        <p:blipFill>
          <a:blip r:embed="rId4"/>
          <a:srcRect l="8316" t="2193" r="6187"/>
          <a:stretch/>
        </p:blipFill>
        <p:spPr>
          <a:xfrm>
            <a:off x="4065224" y="1953095"/>
            <a:ext cx="4885034" cy="4904905"/>
          </a:xfrm>
          <a:prstGeom prst="rect">
            <a:avLst/>
          </a:prstGeom>
        </p:spPr>
      </p:pic>
      <p:grpSp>
        <p:nvGrpSpPr>
          <p:cNvPr id="5" name="Group 4">
            <a:extLst>
              <a:ext uri="{FF2B5EF4-FFF2-40B4-BE49-F238E27FC236}">
                <a16:creationId xmlns:a16="http://schemas.microsoft.com/office/drawing/2014/main" id="{BB280D0C-F906-83DF-69C0-7402E15A5C92}"/>
              </a:ext>
            </a:extLst>
          </p:cNvPr>
          <p:cNvGrpSpPr/>
          <p:nvPr/>
        </p:nvGrpSpPr>
        <p:grpSpPr>
          <a:xfrm>
            <a:off x="95985" y="5452839"/>
            <a:ext cx="3821792" cy="1283975"/>
            <a:chOff x="261239" y="5574025"/>
            <a:chExt cx="3821792" cy="1283975"/>
          </a:xfrm>
        </p:grpSpPr>
        <p:pic>
          <p:nvPicPr>
            <p:cNvPr id="8" name="Picture 7">
              <a:extLst>
                <a:ext uri="{FF2B5EF4-FFF2-40B4-BE49-F238E27FC236}">
                  <a16:creationId xmlns:a16="http://schemas.microsoft.com/office/drawing/2014/main" id="{E39A08B3-CB35-7515-FE5B-DC7724E1F005}"/>
                </a:ext>
              </a:extLst>
            </p:cNvPr>
            <p:cNvPicPr>
              <a:picLocks noChangeAspect="1"/>
            </p:cNvPicPr>
            <p:nvPr/>
          </p:nvPicPr>
          <p:blipFill>
            <a:blip r:embed="rId5"/>
            <a:stretch>
              <a:fillRect/>
            </a:stretch>
          </p:blipFill>
          <p:spPr>
            <a:xfrm>
              <a:off x="261239" y="5574025"/>
              <a:ext cx="1828894" cy="1282766"/>
            </a:xfrm>
            <a:prstGeom prst="rect">
              <a:avLst/>
            </a:prstGeom>
          </p:spPr>
        </p:pic>
        <p:pic>
          <p:nvPicPr>
            <p:cNvPr id="10" name="Picture 9">
              <a:extLst>
                <a:ext uri="{FF2B5EF4-FFF2-40B4-BE49-F238E27FC236}">
                  <a16:creationId xmlns:a16="http://schemas.microsoft.com/office/drawing/2014/main" id="{B8C160D5-BD22-B82C-EAE5-50F99E7D8122}"/>
                </a:ext>
              </a:extLst>
            </p:cNvPr>
            <p:cNvPicPr>
              <a:picLocks noChangeAspect="1"/>
            </p:cNvPicPr>
            <p:nvPr/>
          </p:nvPicPr>
          <p:blipFill>
            <a:blip r:embed="rId6"/>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368449248"/>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1010433" y="1552638"/>
            <a:ext cx="10171134" cy="3475009"/>
          </a:xfrm>
        </p:spPr>
        <p:txBody>
          <a:bodyPr>
            <a:normAutofit/>
          </a:bodyPr>
          <a:lstStyle/>
          <a:p>
            <a:pPr algn="l"/>
            <a:r>
              <a:rPr lang="en-GB" b="1" i="1" dirty="0">
                <a:solidFill>
                  <a:srgbClr val="01634A"/>
                </a:solidFill>
                <a:latin typeface="Arial Nova" panose="020B0504020202020204" pitchFamily="34" charset="0"/>
              </a:rPr>
              <a:t>Groups:</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Use the RBQ to discover why certain groups, such as Year groups or classes, do not seem to function as desired</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Put interventions in place at a group level, such as</a:t>
            </a:r>
          </a:p>
          <a:p>
            <a:pPr marL="800100" lvl="1" indent="-342900" algn="l">
              <a:buFont typeface="Arial" panose="020B0604020202020204" pitchFamily="34" charset="0"/>
              <a:buChar char="•"/>
            </a:pPr>
            <a:r>
              <a:rPr lang="en-GB" dirty="0">
                <a:solidFill>
                  <a:srgbClr val="5B8FA7"/>
                </a:solidFill>
                <a:latin typeface="Arial Nova" panose="020B0504020202020204" pitchFamily="34" charset="0"/>
              </a:rPr>
              <a:t>Promoting a greater sense of belonging and inclusion</a:t>
            </a:r>
          </a:p>
          <a:p>
            <a:pPr marL="800100" lvl="1" indent="-342900" algn="l">
              <a:buFont typeface="Arial" panose="020B0604020202020204" pitchFamily="34" charset="0"/>
              <a:buChar char="•"/>
            </a:pPr>
            <a:r>
              <a:rPr lang="en-GB" dirty="0">
                <a:solidFill>
                  <a:srgbClr val="5B8FA7"/>
                </a:solidFill>
                <a:latin typeface="Arial Nova" panose="020B0504020202020204" pitchFamily="34" charset="0"/>
              </a:rPr>
              <a:t>Targeting feedback, encouragement and praise to promote a sense of mastery</a:t>
            </a:r>
          </a:p>
          <a:p>
            <a:pPr marL="800100" lvl="1" indent="-342900" algn="l">
              <a:buFont typeface="Arial" panose="020B0604020202020204" pitchFamily="34" charset="0"/>
              <a:buChar char="•"/>
            </a:pPr>
            <a:r>
              <a:rPr lang="en-GB" dirty="0">
                <a:solidFill>
                  <a:srgbClr val="5B8FA7"/>
                </a:solidFill>
                <a:latin typeface="Arial Nova" panose="020B0504020202020204" pitchFamily="34" charset="0"/>
              </a:rPr>
              <a:t>Promoting involvement in projects that are felt as meaningful</a:t>
            </a:r>
          </a:p>
          <a:p>
            <a:pPr marL="800100" lvl="1" indent="-342900" algn="l">
              <a:buFont typeface="Arial" panose="020B0604020202020204" pitchFamily="34" charset="0"/>
              <a:buChar char="•"/>
            </a:pPr>
            <a:r>
              <a:rPr lang="en-GB" dirty="0">
                <a:solidFill>
                  <a:srgbClr val="5B8FA7"/>
                </a:solidFill>
                <a:latin typeface="Arial Nova" panose="020B0504020202020204" pitchFamily="34" charset="0"/>
              </a:rPr>
              <a:t>Teaching specific skills at group level</a:t>
            </a:r>
          </a:p>
        </p:txBody>
      </p:sp>
      <p:grpSp>
        <p:nvGrpSpPr>
          <p:cNvPr id="2" name="Group 1">
            <a:extLst>
              <a:ext uri="{FF2B5EF4-FFF2-40B4-BE49-F238E27FC236}">
                <a16:creationId xmlns:a16="http://schemas.microsoft.com/office/drawing/2014/main" id="{D3C5C0BB-B365-4BA6-EB18-53169E9CEF85}"/>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5309F2E7-A8FE-8A49-80B9-7C2B5A4D3E61}"/>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FED99AD4-708D-6284-C741-2C6CC397F422}"/>
                </a:ext>
              </a:extLst>
            </p:cNvPr>
            <p:cNvPicPr>
              <a:picLocks noChangeAspect="1"/>
            </p:cNvPicPr>
            <p:nvPr/>
          </p:nvPicPr>
          <p:blipFill>
            <a:blip r:embed="rId5"/>
            <a:stretch>
              <a:fillRect/>
            </a:stretch>
          </p:blipFill>
          <p:spPr>
            <a:xfrm>
              <a:off x="1815964" y="5721292"/>
              <a:ext cx="2267067" cy="1136708"/>
            </a:xfrm>
            <a:prstGeom prst="rect">
              <a:avLst/>
            </a:prstGeom>
          </p:spPr>
        </p:pic>
      </p:grpSp>
      <p:sp>
        <p:nvSpPr>
          <p:cNvPr id="8" name="Title 8">
            <a:extLst>
              <a:ext uri="{FF2B5EF4-FFF2-40B4-BE49-F238E27FC236}">
                <a16:creationId xmlns:a16="http://schemas.microsoft.com/office/drawing/2014/main" id="{F86871BA-B4AB-3AB7-C4A2-6CF9FA02D195}"/>
              </a:ext>
            </a:extLst>
          </p:cNvPr>
          <p:cNvSpPr>
            <a:spLocks noGrp="1"/>
          </p:cNvSpPr>
          <p:nvPr>
            <p:ph type="ctrTitle"/>
          </p:nvPr>
        </p:nvSpPr>
        <p:spPr>
          <a:xfrm>
            <a:off x="1010433" y="69022"/>
            <a:ext cx="10480527" cy="591378"/>
          </a:xfrm>
        </p:spPr>
        <p:txBody>
          <a:bodyPr>
            <a:normAutofit fontScale="90000"/>
          </a:bodyPr>
          <a:lstStyle/>
          <a:p>
            <a:r>
              <a:rPr lang="en-GB" sz="3600" dirty="0">
                <a:solidFill>
                  <a:srgbClr val="01634A"/>
                </a:solidFill>
                <a:latin typeface="Arial Nova" panose="020B0504020202020204" pitchFamily="34" charset="0"/>
              </a:rPr>
              <a:t>Implementation; Supporting Change, Promoting Inclusion</a:t>
            </a:r>
          </a:p>
        </p:txBody>
      </p:sp>
    </p:spTree>
    <p:extLst>
      <p:ext uri="{BB962C8B-B14F-4D97-AF65-F5344CB8AC3E}">
        <p14:creationId xmlns:p14="http://schemas.microsoft.com/office/powerpoint/2010/main" val="2576010623"/>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1010433" y="1582634"/>
            <a:ext cx="10171134" cy="3475009"/>
          </a:xfrm>
        </p:spPr>
        <p:txBody>
          <a:bodyPr>
            <a:normAutofit/>
          </a:bodyPr>
          <a:lstStyle/>
          <a:p>
            <a:pPr algn="l"/>
            <a:r>
              <a:rPr lang="en-GB" b="1" i="1" dirty="0">
                <a:solidFill>
                  <a:srgbClr val="01634A"/>
                </a:solidFill>
                <a:latin typeface="Arial Nova" panose="020B0504020202020204" pitchFamily="34" charset="0"/>
              </a:rPr>
              <a:t>Individual:</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Use results of the RBQ to identify who would benefit from an in-depth conversation to co-create a Resilience Ball Support plan</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This allows for Young Person participation and </a:t>
            </a:r>
          </a:p>
          <a:p>
            <a:pPr algn="l"/>
            <a:r>
              <a:rPr lang="en-GB" dirty="0">
                <a:solidFill>
                  <a:srgbClr val="5B8FA7"/>
                </a:solidFill>
                <a:latin typeface="Arial Nova" panose="020B0504020202020204" pitchFamily="34" charset="0"/>
              </a:rPr>
              <a:t>     promotes inclusion</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Examples include conversations with </a:t>
            </a:r>
          </a:p>
          <a:p>
            <a:pPr algn="l"/>
            <a:r>
              <a:rPr lang="en-GB" dirty="0">
                <a:solidFill>
                  <a:srgbClr val="5B8FA7"/>
                </a:solidFill>
                <a:latin typeface="Arial Nova" panose="020B0504020202020204" pitchFamily="34" charset="0"/>
              </a:rPr>
              <a:t>    Young People who are at risk of EBSNA</a:t>
            </a:r>
          </a:p>
          <a:p>
            <a:pPr marL="342900" indent="-342900" algn="l">
              <a:buFont typeface="Arial" panose="020B0604020202020204" pitchFamily="34" charset="0"/>
              <a:buChar char="•"/>
            </a:pPr>
            <a:endParaRPr lang="en-GB" dirty="0">
              <a:solidFill>
                <a:schemeClr val="bg2">
                  <a:lumMod val="50000"/>
                </a:schemeClr>
              </a:solidFill>
              <a:latin typeface="Arial Nova" panose="020B0504020202020204" pitchFamily="34" charset="0"/>
            </a:endParaRPr>
          </a:p>
        </p:txBody>
      </p:sp>
      <p:grpSp>
        <p:nvGrpSpPr>
          <p:cNvPr id="2" name="Group 1">
            <a:extLst>
              <a:ext uri="{FF2B5EF4-FFF2-40B4-BE49-F238E27FC236}">
                <a16:creationId xmlns:a16="http://schemas.microsoft.com/office/drawing/2014/main" id="{21FE8859-A697-8F32-007C-E7320A5AC027}"/>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2E9D10AC-ECA2-42DE-EC48-29245B630560}"/>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B022A706-2F3C-36BB-AA75-EDE8EE15EF5A}"/>
                </a:ext>
              </a:extLst>
            </p:cNvPr>
            <p:cNvPicPr>
              <a:picLocks noChangeAspect="1"/>
            </p:cNvPicPr>
            <p:nvPr/>
          </p:nvPicPr>
          <p:blipFill>
            <a:blip r:embed="rId5"/>
            <a:stretch>
              <a:fillRect/>
            </a:stretch>
          </p:blipFill>
          <p:spPr>
            <a:xfrm>
              <a:off x="1815964" y="5721292"/>
              <a:ext cx="2267067" cy="1136708"/>
            </a:xfrm>
            <a:prstGeom prst="rect">
              <a:avLst/>
            </a:prstGeom>
          </p:spPr>
        </p:pic>
      </p:grpSp>
      <p:graphicFrame>
        <p:nvGraphicFramePr>
          <p:cNvPr id="12" name="Diagram 11">
            <a:extLst>
              <a:ext uri="{FF2B5EF4-FFF2-40B4-BE49-F238E27FC236}">
                <a16:creationId xmlns:a16="http://schemas.microsoft.com/office/drawing/2014/main" id="{F14DDAF3-6CCA-9CA5-03B0-E69B154981D3}"/>
              </a:ext>
            </a:extLst>
          </p:cNvPr>
          <p:cNvGraphicFramePr/>
          <p:nvPr>
            <p:extLst>
              <p:ext uri="{D42A27DB-BD31-4B8C-83A1-F6EECF244321}">
                <p14:modId xmlns:p14="http://schemas.microsoft.com/office/powerpoint/2010/main" val="720328223"/>
              </p:ext>
            </p:extLst>
          </p:nvPr>
        </p:nvGraphicFramePr>
        <p:xfrm>
          <a:off x="6933009" y="2805142"/>
          <a:ext cx="4743373" cy="31968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Box 12">
            <a:extLst>
              <a:ext uri="{FF2B5EF4-FFF2-40B4-BE49-F238E27FC236}">
                <a16:creationId xmlns:a16="http://schemas.microsoft.com/office/drawing/2014/main" id="{B64D03D8-AEBF-BDDE-7BD5-3A9FE94EB7A8}"/>
              </a:ext>
            </a:extLst>
          </p:cNvPr>
          <p:cNvSpPr txBox="1"/>
          <p:nvPr/>
        </p:nvSpPr>
        <p:spPr>
          <a:xfrm>
            <a:off x="8230306" y="3373915"/>
            <a:ext cx="969484" cy="369332"/>
          </a:xfrm>
          <a:prstGeom prst="rect">
            <a:avLst/>
          </a:prstGeom>
          <a:noFill/>
        </p:spPr>
        <p:txBody>
          <a:bodyPr wrap="square" rtlCol="0">
            <a:spAutoFit/>
          </a:bodyPr>
          <a:lstStyle/>
          <a:p>
            <a:r>
              <a:rPr lang="en-GB" dirty="0">
                <a:solidFill>
                  <a:schemeClr val="bg1"/>
                </a:solidFill>
              </a:rPr>
              <a:t>Space</a:t>
            </a:r>
          </a:p>
        </p:txBody>
      </p:sp>
      <p:sp>
        <p:nvSpPr>
          <p:cNvPr id="14" name="TextBox 13">
            <a:extLst>
              <a:ext uri="{FF2B5EF4-FFF2-40B4-BE49-F238E27FC236}">
                <a16:creationId xmlns:a16="http://schemas.microsoft.com/office/drawing/2014/main" id="{376D123E-F264-F03A-2D89-AE01611C40DB}"/>
              </a:ext>
            </a:extLst>
          </p:cNvPr>
          <p:cNvSpPr txBox="1"/>
          <p:nvPr/>
        </p:nvSpPr>
        <p:spPr>
          <a:xfrm>
            <a:off x="8542144" y="5977653"/>
            <a:ext cx="1823292" cy="369332"/>
          </a:xfrm>
          <a:prstGeom prst="rect">
            <a:avLst/>
          </a:prstGeom>
          <a:noFill/>
        </p:spPr>
        <p:txBody>
          <a:bodyPr wrap="square" rtlCol="0">
            <a:spAutoFit/>
          </a:bodyPr>
          <a:lstStyle/>
          <a:p>
            <a:r>
              <a:rPr lang="en-GB" dirty="0">
                <a:solidFill>
                  <a:schemeClr val="bg2">
                    <a:lumMod val="50000"/>
                  </a:schemeClr>
                </a:solidFill>
              </a:rPr>
              <a:t>Lundy, L. (2007)</a:t>
            </a:r>
          </a:p>
        </p:txBody>
      </p:sp>
      <p:sp>
        <p:nvSpPr>
          <p:cNvPr id="8" name="Title 8">
            <a:extLst>
              <a:ext uri="{FF2B5EF4-FFF2-40B4-BE49-F238E27FC236}">
                <a16:creationId xmlns:a16="http://schemas.microsoft.com/office/drawing/2014/main" id="{74A842EC-D6BC-42E3-B1A7-96CA180108B1}"/>
              </a:ext>
            </a:extLst>
          </p:cNvPr>
          <p:cNvSpPr>
            <a:spLocks noGrp="1"/>
          </p:cNvSpPr>
          <p:nvPr>
            <p:ph type="ctrTitle"/>
          </p:nvPr>
        </p:nvSpPr>
        <p:spPr>
          <a:xfrm>
            <a:off x="1010433" y="69022"/>
            <a:ext cx="10480527" cy="591378"/>
          </a:xfrm>
        </p:spPr>
        <p:txBody>
          <a:bodyPr>
            <a:normAutofit fontScale="90000"/>
          </a:bodyPr>
          <a:lstStyle/>
          <a:p>
            <a:r>
              <a:rPr lang="en-GB" sz="3600" dirty="0">
                <a:solidFill>
                  <a:srgbClr val="01634A"/>
                </a:solidFill>
                <a:latin typeface="Arial Nova" panose="020B0504020202020204" pitchFamily="34" charset="0"/>
              </a:rPr>
              <a:t>Implementation; Supporting Change, Promoting Inclusion</a:t>
            </a:r>
          </a:p>
        </p:txBody>
      </p:sp>
    </p:spTree>
    <p:extLst>
      <p:ext uri="{BB962C8B-B14F-4D97-AF65-F5344CB8AC3E}">
        <p14:creationId xmlns:p14="http://schemas.microsoft.com/office/powerpoint/2010/main" val="2118458148"/>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4375028" y="121186"/>
            <a:ext cx="3441944" cy="650240"/>
          </a:xfrm>
        </p:spPr>
        <p:txBody>
          <a:bodyPr>
            <a:normAutofit fontScale="90000"/>
          </a:bodyPr>
          <a:lstStyle/>
          <a:p>
            <a:r>
              <a:rPr lang="en-GB" sz="3600" dirty="0">
                <a:solidFill>
                  <a:schemeClr val="bg2">
                    <a:lumMod val="50000"/>
                  </a:schemeClr>
                </a:solidFill>
                <a:latin typeface="Arial Nova" panose="020B0504020202020204" pitchFamily="34" charset="0"/>
              </a:rPr>
              <a:t> </a:t>
            </a:r>
            <a:r>
              <a:rPr lang="en-GB" sz="3600" dirty="0">
                <a:solidFill>
                  <a:srgbClr val="01634A"/>
                </a:solidFill>
                <a:latin typeface="Arial Nova" panose="020B0504020202020204" pitchFamily="34" charset="0"/>
              </a:rPr>
              <a:t>Case Study One</a:t>
            </a:r>
          </a:p>
        </p:txBody>
      </p:sp>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1010433" y="1766130"/>
            <a:ext cx="10171134" cy="3318004"/>
          </a:xfrm>
        </p:spPr>
        <p:txBody>
          <a:bodyPr>
            <a:normAutofit/>
          </a:bodyPr>
          <a:lstStyle/>
          <a:p>
            <a:pPr marL="342900" indent="-342900" algn="l">
              <a:buFont typeface="Arial" panose="020B0604020202020204" pitchFamily="34" charset="0"/>
              <a:buChar char="•"/>
            </a:pPr>
            <a:r>
              <a:rPr lang="en-GB" dirty="0">
                <a:solidFill>
                  <a:srgbClr val="5B8FA7"/>
                </a:solidFill>
                <a:latin typeface="Arial Nova" panose="020B0504020202020204" pitchFamily="34" charset="0"/>
              </a:rPr>
              <a:t>Staff received training on Inset Day</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Several presentations on parents’ evenings</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Head of Year 11 used the Resilience Ball for tutor time activities</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Mixed response to a shift in language around resilience</a:t>
            </a:r>
          </a:p>
          <a:p>
            <a:pPr marL="800100" lvl="1" indent="-342900" algn="l">
              <a:buFont typeface="Arial" panose="020B0604020202020204" pitchFamily="34" charset="0"/>
              <a:buChar char="•"/>
            </a:pPr>
            <a:r>
              <a:rPr lang="en-GB" dirty="0">
                <a:solidFill>
                  <a:srgbClr val="5B8FA7"/>
                </a:solidFill>
                <a:latin typeface="Arial Nova" panose="020B0504020202020204" pitchFamily="34" charset="0"/>
              </a:rPr>
              <a:t>Highlights the importance of ‘buy-in’ from school leaders</a:t>
            </a:r>
          </a:p>
          <a:p>
            <a:pPr marL="800100" lvl="1" indent="-342900" algn="l">
              <a:buFont typeface="Arial" panose="020B0604020202020204" pitchFamily="34" charset="0"/>
              <a:buChar char="•"/>
            </a:pPr>
            <a:r>
              <a:rPr lang="en-GB" dirty="0">
                <a:solidFill>
                  <a:srgbClr val="5B8FA7"/>
                </a:solidFill>
                <a:latin typeface="Arial Nova" panose="020B0504020202020204" pitchFamily="34" charset="0"/>
              </a:rPr>
              <a:t>Highlights the importance of an agreed implementation plan from the outset</a:t>
            </a:r>
          </a:p>
          <a:p>
            <a:pPr marL="800100" lvl="1" indent="-342900" algn="l">
              <a:buFont typeface="Arial" panose="020B0604020202020204" pitchFamily="34" charset="0"/>
              <a:buChar char="•"/>
            </a:pPr>
            <a:endParaRPr lang="en-GB" dirty="0">
              <a:solidFill>
                <a:srgbClr val="5B8FA7"/>
              </a:solidFill>
              <a:latin typeface="Arial Nova" panose="020B0504020202020204" pitchFamily="34" charset="0"/>
            </a:endParaRPr>
          </a:p>
          <a:p>
            <a:pPr marL="342900" indent="-342900" algn="l">
              <a:buFont typeface="Arial" panose="020B0604020202020204" pitchFamily="34" charset="0"/>
              <a:buChar char="•"/>
            </a:pPr>
            <a:endParaRPr lang="en-GB" dirty="0">
              <a:solidFill>
                <a:srgbClr val="5B8FA7"/>
              </a:solidFill>
              <a:latin typeface="Arial Nova" panose="020B0504020202020204" pitchFamily="34" charset="0"/>
            </a:endParaRPr>
          </a:p>
          <a:p>
            <a:pPr marL="342900" indent="-342900" algn="l">
              <a:buFont typeface="Arial" panose="020B0604020202020204" pitchFamily="34" charset="0"/>
              <a:buChar char="•"/>
            </a:pPr>
            <a:endParaRPr lang="en-GB" dirty="0">
              <a:solidFill>
                <a:srgbClr val="5B8FA7"/>
              </a:solidFill>
              <a:latin typeface="Arial Nova" panose="020B0504020202020204" pitchFamily="34" charset="0"/>
            </a:endParaRPr>
          </a:p>
          <a:p>
            <a:pPr algn="l"/>
            <a:endParaRPr lang="en-GB" i="1" dirty="0">
              <a:solidFill>
                <a:srgbClr val="5B8FA7"/>
              </a:solidFill>
              <a:latin typeface="Arial Nova" panose="020B0504020202020204" pitchFamily="34" charset="0"/>
            </a:endParaRPr>
          </a:p>
          <a:p>
            <a:pPr algn="l"/>
            <a:endParaRPr lang="en-GB" i="1" dirty="0">
              <a:solidFill>
                <a:srgbClr val="5B8FA7"/>
              </a:solidFill>
              <a:latin typeface="Arial Nova" panose="020B0504020202020204" pitchFamily="34" charset="0"/>
            </a:endParaRPr>
          </a:p>
        </p:txBody>
      </p:sp>
      <p:grpSp>
        <p:nvGrpSpPr>
          <p:cNvPr id="2" name="Group 1">
            <a:extLst>
              <a:ext uri="{FF2B5EF4-FFF2-40B4-BE49-F238E27FC236}">
                <a16:creationId xmlns:a16="http://schemas.microsoft.com/office/drawing/2014/main" id="{B53EA2C5-0A88-7C6C-3C38-5721C19992C9}"/>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D06C9564-A084-C87E-0839-C7BEECA4AE1D}"/>
                </a:ext>
              </a:extLst>
            </p:cNvPr>
            <p:cNvPicPr>
              <a:picLocks noChangeAspect="1"/>
            </p:cNvPicPr>
            <p:nvPr/>
          </p:nvPicPr>
          <p:blipFill>
            <a:blip r:embed="rId3"/>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72F0A7A3-EC0A-DE1D-1C55-160CA32FEC11}"/>
                </a:ext>
              </a:extLst>
            </p:cNvPr>
            <p:cNvPicPr>
              <a:picLocks noChangeAspect="1"/>
            </p:cNvPicPr>
            <p:nvPr/>
          </p:nvPicPr>
          <p:blipFill>
            <a:blip r:embed="rId4"/>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919637108"/>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4385188" y="121186"/>
            <a:ext cx="3421624" cy="650240"/>
          </a:xfrm>
        </p:spPr>
        <p:txBody>
          <a:bodyPr>
            <a:normAutofit fontScale="90000"/>
          </a:bodyPr>
          <a:lstStyle/>
          <a:p>
            <a:r>
              <a:rPr lang="en-GB" sz="3600" dirty="0">
                <a:solidFill>
                  <a:schemeClr val="bg2">
                    <a:lumMod val="50000"/>
                  </a:schemeClr>
                </a:solidFill>
                <a:latin typeface="Arial Nova" panose="020B0504020202020204" pitchFamily="34" charset="0"/>
              </a:rPr>
              <a:t> </a:t>
            </a:r>
            <a:r>
              <a:rPr lang="en-GB" sz="3600" dirty="0">
                <a:solidFill>
                  <a:srgbClr val="01634A"/>
                </a:solidFill>
                <a:latin typeface="Arial Nova" panose="020B0504020202020204" pitchFamily="34" charset="0"/>
              </a:rPr>
              <a:t>Case Study Two</a:t>
            </a:r>
          </a:p>
        </p:txBody>
      </p:sp>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1010433" y="1081302"/>
            <a:ext cx="10171134" cy="4370328"/>
          </a:xfrm>
        </p:spPr>
        <p:txBody>
          <a:bodyPr>
            <a:normAutofit/>
          </a:bodyPr>
          <a:lstStyle/>
          <a:p>
            <a:pPr marL="342900" indent="-342900" algn="l">
              <a:buFont typeface="Arial" panose="020B0604020202020204" pitchFamily="34" charset="0"/>
              <a:buChar char="•"/>
            </a:pPr>
            <a:r>
              <a:rPr lang="en-GB" dirty="0">
                <a:solidFill>
                  <a:srgbClr val="5B8FA7"/>
                </a:solidFill>
                <a:latin typeface="Arial Nova" panose="020B0504020202020204" pitchFamily="34" charset="0"/>
              </a:rPr>
              <a:t>Leadership team and year leaders received training on the Resilience Ball</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Training was disseminated by year leaders, supported by MHST to tutors of their year group</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Shift in language around resilience in school</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Resilience Ball support plans were co-constructed with young people  who are experiencing difficulties (e.g. EBSNA, communicating emotions through behaviour), parents/carers and staff</a:t>
            </a:r>
          </a:p>
          <a:p>
            <a:pPr algn="l"/>
            <a:r>
              <a:rPr lang="en-GB" b="1" i="1" dirty="0">
                <a:solidFill>
                  <a:srgbClr val="01634A"/>
                </a:solidFill>
                <a:latin typeface="Arial Nova" panose="020B0504020202020204" pitchFamily="34" charset="0"/>
              </a:rPr>
              <a:t>IN FUTURE:</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The hope is that The RBQ will help to identify difficulties at a much earlier stage, so that support can be offered more timely</a:t>
            </a:r>
          </a:p>
        </p:txBody>
      </p:sp>
      <p:grpSp>
        <p:nvGrpSpPr>
          <p:cNvPr id="2" name="Group 1">
            <a:extLst>
              <a:ext uri="{FF2B5EF4-FFF2-40B4-BE49-F238E27FC236}">
                <a16:creationId xmlns:a16="http://schemas.microsoft.com/office/drawing/2014/main" id="{B53EA2C5-0A88-7C6C-3C38-5721C19992C9}"/>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D06C9564-A084-C87E-0839-C7BEECA4AE1D}"/>
                </a:ext>
              </a:extLst>
            </p:cNvPr>
            <p:cNvPicPr>
              <a:picLocks noChangeAspect="1"/>
            </p:cNvPicPr>
            <p:nvPr/>
          </p:nvPicPr>
          <p:blipFill>
            <a:blip r:embed="rId3"/>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72F0A7A3-EC0A-DE1D-1C55-160CA32FEC11}"/>
                </a:ext>
              </a:extLst>
            </p:cNvPr>
            <p:cNvPicPr>
              <a:picLocks noChangeAspect="1"/>
            </p:cNvPicPr>
            <p:nvPr/>
          </p:nvPicPr>
          <p:blipFill>
            <a:blip r:embed="rId4"/>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1449025502"/>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4092514" y="121186"/>
            <a:ext cx="4006972" cy="650240"/>
          </a:xfrm>
        </p:spPr>
        <p:txBody>
          <a:bodyPr>
            <a:normAutofit fontScale="90000"/>
          </a:bodyPr>
          <a:lstStyle/>
          <a:p>
            <a:r>
              <a:rPr lang="en-GB" sz="3600" dirty="0">
                <a:solidFill>
                  <a:srgbClr val="01634A"/>
                </a:solidFill>
                <a:latin typeface="Arial Nova" panose="020B0504020202020204" pitchFamily="34" charset="0"/>
              </a:rPr>
              <a:t> Possible Next Steps</a:t>
            </a:r>
          </a:p>
        </p:txBody>
      </p:sp>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1010433" y="2149919"/>
            <a:ext cx="10171134" cy="2558162"/>
          </a:xfrm>
        </p:spPr>
        <p:txBody>
          <a:bodyPr>
            <a:normAutofit fontScale="92500" lnSpcReduction="20000"/>
          </a:bodyPr>
          <a:lstStyle/>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Gather additional data to include more year groups for Version Two</a:t>
            </a:r>
          </a:p>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Release the scale to limited number of schools and get feedback from</a:t>
            </a:r>
          </a:p>
          <a:p>
            <a:pPr algn="l"/>
            <a:r>
              <a:rPr lang="en-GB" sz="2600" dirty="0">
                <a:solidFill>
                  <a:srgbClr val="5B8FA7"/>
                </a:solidFill>
                <a:latin typeface="Arial Nova" panose="020B0504020202020204" pitchFamily="34" charset="0"/>
              </a:rPr>
              <a:t>    schools on how their experience of using the scale</a:t>
            </a:r>
          </a:p>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Release the scale for wider use</a:t>
            </a:r>
          </a:p>
          <a:p>
            <a:pPr lvl="1" algn="l"/>
            <a:r>
              <a:rPr lang="en-GB" sz="2600" dirty="0">
                <a:solidFill>
                  <a:srgbClr val="5B8FA7"/>
                </a:solidFill>
                <a:latin typeface="Arial Nova" panose="020B0504020202020204" pitchFamily="34" charset="0"/>
              </a:rPr>
              <a:t>	In training</a:t>
            </a:r>
          </a:p>
          <a:p>
            <a:pPr lvl="1" algn="l"/>
            <a:r>
              <a:rPr lang="en-GB" sz="2600" dirty="0">
                <a:solidFill>
                  <a:srgbClr val="5B8FA7"/>
                </a:solidFill>
                <a:latin typeface="Arial Nova" panose="020B0504020202020204" pitchFamily="34" charset="0"/>
              </a:rPr>
              <a:t>	In next edition of The Resilience Ball book</a:t>
            </a:r>
          </a:p>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Publish</a:t>
            </a:r>
          </a:p>
          <a:p>
            <a:pPr algn="l"/>
            <a:endParaRPr lang="en-GB" i="1" dirty="0">
              <a:solidFill>
                <a:srgbClr val="5B8FA7"/>
              </a:solidFill>
              <a:latin typeface="Arial Nova" panose="020B0504020202020204" pitchFamily="34" charset="0"/>
            </a:endParaRPr>
          </a:p>
          <a:p>
            <a:pPr algn="l"/>
            <a:endParaRPr lang="en-GB" i="1" dirty="0">
              <a:solidFill>
                <a:srgbClr val="5B8FA7"/>
              </a:solidFill>
              <a:latin typeface="Arial Nova" panose="020B0504020202020204" pitchFamily="34" charset="0"/>
            </a:endParaRPr>
          </a:p>
        </p:txBody>
      </p:sp>
      <p:grpSp>
        <p:nvGrpSpPr>
          <p:cNvPr id="2" name="Group 1">
            <a:extLst>
              <a:ext uri="{FF2B5EF4-FFF2-40B4-BE49-F238E27FC236}">
                <a16:creationId xmlns:a16="http://schemas.microsoft.com/office/drawing/2014/main" id="{B53EA2C5-0A88-7C6C-3C38-5721C19992C9}"/>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D06C9564-A084-C87E-0839-C7BEECA4AE1D}"/>
                </a:ext>
              </a:extLst>
            </p:cNvPr>
            <p:cNvPicPr>
              <a:picLocks noChangeAspect="1"/>
            </p:cNvPicPr>
            <p:nvPr/>
          </p:nvPicPr>
          <p:blipFill>
            <a:blip r:embed="rId3"/>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72F0A7A3-EC0A-DE1D-1C55-160CA32FEC11}"/>
                </a:ext>
              </a:extLst>
            </p:cNvPr>
            <p:cNvPicPr>
              <a:picLocks noChangeAspect="1"/>
            </p:cNvPicPr>
            <p:nvPr/>
          </p:nvPicPr>
          <p:blipFill>
            <a:blip r:embed="rId4"/>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3849970389"/>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FE8859-A697-8F32-007C-E7320A5AC027}"/>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2E9D10AC-ECA2-42DE-EC48-29245B630560}"/>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B022A706-2F3C-36BB-AA75-EDE8EE15EF5A}"/>
                </a:ext>
              </a:extLst>
            </p:cNvPr>
            <p:cNvPicPr>
              <a:picLocks noChangeAspect="1"/>
            </p:cNvPicPr>
            <p:nvPr/>
          </p:nvPicPr>
          <p:blipFill>
            <a:blip r:embed="rId5"/>
            <a:stretch>
              <a:fillRect/>
            </a:stretch>
          </p:blipFill>
          <p:spPr>
            <a:xfrm>
              <a:off x="1815964" y="5721292"/>
              <a:ext cx="2267067" cy="1136708"/>
            </a:xfrm>
            <a:prstGeom prst="rect">
              <a:avLst/>
            </a:prstGeom>
          </p:spPr>
        </p:pic>
      </p:grpSp>
      <p:sp>
        <p:nvSpPr>
          <p:cNvPr id="8" name="Rectangle 3">
            <a:extLst>
              <a:ext uri="{FF2B5EF4-FFF2-40B4-BE49-F238E27FC236}">
                <a16:creationId xmlns:a16="http://schemas.microsoft.com/office/drawing/2014/main" id="{BD0FDD69-51F8-FC0B-C91D-8106C2B5D1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TextBox 3">
            <a:extLst>
              <a:ext uri="{FF2B5EF4-FFF2-40B4-BE49-F238E27FC236}">
                <a16:creationId xmlns:a16="http://schemas.microsoft.com/office/drawing/2014/main" id="{9D3B8F17-262A-F79E-A939-A9F59962BF67}"/>
              </a:ext>
            </a:extLst>
          </p:cNvPr>
          <p:cNvSpPr txBox="1"/>
          <p:nvPr/>
        </p:nvSpPr>
        <p:spPr>
          <a:xfrm>
            <a:off x="2496531" y="1074509"/>
            <a:ext cx="3327095" cy="4708981"/>
          </a:xfrm>
          <a:prstGeom prst="rect">
            <a:avLst/>
          </a:prstGeom>
          <a:noFill/>
        </p:spPr>
        <p:txBody>
          <a:bodyPr wrap="square" rtlCol="0">
            <a:spAutoFit/>
          </a:bodyPr>
          <a:lstStyle/>
          <a:p>
            <a:r>
              <a:rPr lang="en-GB" sz="2800" dirty="0">
                <a:solidFill>
                  <a:srgbClr val="01634A"/>
                </a:solidFill>
                <a:latin typeface="Arial Nova" panose="020B0504020202020204" pitchFamily="34" charset="0"/>
              </a:rPr>
              <a:t>Thanks to</a:t>
            </a:r>
            <a:r>
              <a:rPr lang="en-GB" dirty="0">
                <a:solidFill>
                  <a:srgbClr val="01634A"/>
                </a:solidFill>
              </a:rPr>
              <a:t>:</a:t>
            </a:r>
          </a:p>
          <a:p>
            <a:endParaRPr lang="en-GB" dirty="0"/>
          </a:p>
          <a:p>
            <a:pPr marL="285750" indent="-285750">
              <a:buFont typeface="Arial" panose="020B0604020202020204" pitchFamily="34" charset="0"/>
              <a:buChar char="•"/>
            </a:pPr>
            <a:r>
              <a:rPr lang="en-GB" sz="2000" dirty="0">
                <a:solidFill>
                  <a:srgbClr val="5B8FA7"/>
                </a:solidFill>
                <a:latin typeface="Arial Nova" panose="020B0504020202020204" pitchFamily="34" charset="0"/>
              </a:rPr>
              <a:t>Dr Cath Lowther</a:t>
            </a:r>
          </a:p>
          <a:p>
            <a:pPr marL="285750" indent="-285750">
              <a:buFont typeface="Arial" panose="020B0604020202020204" pitchFamily="34" charset="0"/>
              <a:buChar char="•"/>
            </a:pPr>
            <a:r>
              <a:rPr lang="en-GB" sz="2000" dirty="0">
                <a:solidFill>
                  <a:srgbClr val="5B8FA7"/>
                </a:solidFill>
                <a:latin typeface="Arial Nova" panose="020B0504020202020204" pitchFamily="34" charset="0"/>
              </a:rPr>
              <a:t>Danny Wong</a:t>
            </a:r>
          </a:p>
          <a:p>
            <a:pPr marL="285750" indent="-285750">
              <a:buFont typeface="Arial" panose="020B0604020202020204" pitchFamily="34" charset="0"/>
              <a:buChar char="•"/>
            </a:pPr>
            <a:r>
              <a:rPr lang="en-GB" sz="2000" dirty="0">
                <a:solidFill>
                  <a:srgbClr val="5B8FA7"/>
                </a:solidFill>
                <a:latin typeface="Arial Nova" panose="020B0504020202020204" pitchFamily="34" charset="0"/>
              </a:rPr>
              <a:t>Chris Boyle</a:t>
            </a:r>
          </a:p>
          <a:p>
            <a:pPr marL="285750" indent="-285750">
              <a:buFont typeface="Arial" panose="020B0604020202020204" pitchFamily="34" charset="0"/>
              <a:buChar char="•"/>
            </a:pPr>
            <a:r>
              <a:rPr lang="en-GB" sz="2000" dirty="0">
                <a:solidFill>
                  <a:srgbClr val="5B8FA7"/>
                </a:solidFill>
                <a:latin typeface="Arial Nova" panose="020B0504020202020204" pitchFamily="34" charset="0"/>
              </a:rPr>
              <a:t>Dr Dave Damon</a:t>
            </a:r>
          </a:p>
          <a:p>
            <a:pPr marL="285750" indent="-285750">
              <a:buFont typeface="Arial" panose="020B0604020202020204" pitchFamily="34" charset="0"/>
              <a:buChar char="•"/>
            </a:pPr>
            <a:r>
              <a:rPr lang="en-GB" sz="2000">
                <a:solidFill>
                  <a:srgbClr val="5B8FA7"/>
                </a:solidFill>
                <a:latin typeface="Arial Nova" panose="020B0504020202020204" pitchFamily="34" charset="0"/>
              </a:rPr>
              <a:t>Chloe Gibson-Hewson</a:t>
            </a:r>
            <a:endParaRPr lang="en-GB" sz="2000" dirty="0">
              <a:solidFill>
                <a:srgbClr val="5B8FA7"/>
              </a:solidFill>
              <a:latin typeface="Arial Nova" panose="020B0504020202020204" pitchFamily="34" charset="0"/>
            </a:endParaRPr>
          </a:p>
          <a:p>
            <a:pPr marL="285750" indent="-285750">
              <a:buFont typeface="Arial" panose="020B0604020202020204" pitchFamily="34" charset="0"/>
              <a:buChar char="•"/>
            </a:pPr>
            <a:r>
              <a:rPr lang="en-GB" sz="2000" dirty="0">
                <a:solidFill>
                  <a:srgbClr val="5B8FA7"/>
                </a:solidFill>
                <a:latin typeface="Arial Nova" panose="020B0504020202020204" pitchFamily="34" charset="0"/>
              </a:rPr>
              <a:t>Dr Jessica Dewey</a:t>
            </a:r>
          </a:p>
          <a:p>
            <a:pPr marL="285750" indent="-285750">
              <a:buFont typeface="Arial" panose="020B0604020202020204" pitchFamily="34" charset="0"/>
              <a:buChar char="•"/>
            </a:pPr>
            <a:r>
              <a:rPr lang="en-GB" sz="2000" dirty="0">
                <a:solidFill>
                  <a:srgbClr val="5B8FA7"/>
                </a:solidFill>
                <a:latin typeface="Arial Nova" panose="020B0504020202020204" pitchFamily="34" charset="0"/>
              </a:rPr>
              <a:t>Eddy Davis-Rae</a:t>
            </a:r>
          </a:p>
          <a:p>
            <a:pPr marL="285750" indent="-285750">
              <a:buFont typeface="Arial" panose="020B0604020202020204" pitchFamily="34" charset="0"/>
              <a:buChar char="•"/>
            </a:pPr>
            <a:r>
              <a:rPr lang="en-GB" sz="2000" dirty="0">
                <a:solidFill>
                  <a:srgbClr val="5B8FA7"/>
                </a:solidFill>
                <a:latin typeface="Arial Nova" panose="020B0504020202020204" pitchFamily="34" charset="0"/>
              </a:rPr>
              <a:t>Staff and pupils in the participating secondary schools</a:t>
            </a:r>
          </a:p>
          <a:p>
            <a:endParaRPr lang="en-GB" dirty="0"/>
          </a:p>
          <a:p>
            <a:endParaRPr lang="en-GB" dirty="0"/>
          </a:p>
          <a:p>
            <a:endParaRPr lang="en-GB" dirty="0"/>
          </a:p>
        </p:txBody>
      </p:sp>
      <p:pic>
        <p:nvPicPr>
          <p:cNvPr id="7" name="Picture 6">
            <a:extLst>
              <a:ext uri="{FF2B5EF4-FFF2-40B4-BE49-F238E27FC236}">
                <a16:creationId xmlns:a16="http://schemas.microsoft.com/office/drawing/2014/main" id="{4B28740A-5F50-FFCC-E865-4081C602EFC8}"/>
              </a:ext>
            </a:extLst>
          </p:cNvPr>
          <p:cNvPicPr>
            <a:picLocks noChangeAspect="1"/>
          </p:cNvPicPr>
          <p:nvPr/>
        </p:nvPicPr>
        <p:blipFill>
          <a:blip r:embed="rId6"/>
          <a:stretch>
            <a:fillRect/>
          </a:stretch>
        </p:blipFill>
        <p:spPr>
          <a:xfrm>
            <a:off x="7152640" y="414206"/>
            <a:ext cx="3859256" cy="4992913"/>
          </a:xfrm>
          <a:prstGeom prst="rect">
            <a:avLst/>
          </a:prstGeom>
        </p:spPr>
      </p:pic>
      <p:sp>
        <p:nvSpPr>
          <p:cNvPr id="9" name="TextBox 8">
            <a:extLst>
              <a:ext uri="{FF2B5EF4-FFF2-40B4-BE49-F238E27FC236}">
                <a16:creationId xmlns:a16="http://schemas.microsoft.com/office/drawing/2014/main" id="{92953A0F-F137-0D61-5FDD-D15D9B9D6BA2}"/>
              </a:ext>
            </a:extLst>
          </p:cNvPr>
          <p:cNvSpPr txBox="1"/>
          <p:nvPr/>
        </p:nvSpPr>
        <p:spPr>
          <a:xfrm>
            <a:off x="7152640" y="5521757"/>
            <a:ext cx="4089261" cy="1144929"/>
          </a:xfrm>
          <a:prstGeom prst="rect">
            <a:avLst/>
          </a:prstGeom>
          <a:noFill/>
        </p:spPr>
        <p:txBody>
          <a:bodyPr wrap="square">
            <a:spAutoFit/>
          </a:bodyPr>
          <a:lstStyle/>
          <a:p>
            <a:pPr defTabSz="868680">
              <a:spcAft>
                <a:spcPts val="600"/>
              </a:spcAft>
            </a:pPr>
            <a:r>
              <a:rPr lang="en-GB" sz="1710" kern="1200" dirty="0">
                <a:solidFill>
                  <a:srgbClr val="01634A"/>
                </a:solidFill>
                <a:latin typeface="+mn-lt"/>
                <a:ea typeface="+mn-ea"/>
                <a:cs typeface="+mn-cs"/>
                <a:hlinkClick r:id="rId7">
                  <a:extLst>
                    <a:ext uri="{A12FA001-AC4F-418D-AE19-62706E023703}">
                      <ahyp:hlinkClr xmlns:ahyp="http://schemas.microsoft.com/office/drawing/2018/hyperlinkcolor" val="tx"/>
                    </a:ext>
                  </a:extLst>
                </a:hlinkClick>
              </a:rPr>
              <a:t>The Resilience Ball: Amazon.co.uk: Lowther, Dr Cath, Doedens-Plant, Dr Anna, Prince, Dr Emily: 9798831187489: Books</a:t>
            </a:r>
            <a:endParaRPr lang="en-GB" dirty="0">
              <a:solidFill>
                <a:srgbClr val="01634A"/>
              </a:solidFill>
            </a:endParaRPr>
          </a:p>
        </p:txBody>
      </p:sp>
    </p:spTree>
    <p:extLst>
      <p:ext uri="{BB962C8B-B14F-4D97-AF65-F5344CB8AC3E}">
        <p14:creationId xmlns:p14="http://schemas.microsoft.com/office/powerpoint/2010/main" val="14454526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Free question mark a notice duplicate illustration">
            <a:extLst>
              <a:ext uri="{FF2B5EF4-FFF2-40B4-BE49-F238E27FC236}">
                <a16:creationId xmlns:a16="http://schemas.microsoft.com/office/drawing/2014/main" id="{89ACCA14-0020-EF0B-30A4-F3CDB7CBA0E9}"/>
              </a:ext>
            </a:extLst>
          </p:cNvPr>
          <p:cNvPicPr>
            <a:picLocks noChangeAspect="1" noChangeArrowheads="1"/>
          </p:cNvPicPr>
          <p:nvPr/>
        </p:nvPicPr>
        <p:blipFill rotWithShape="1">
          <a:blip r:embed="rId3">
            <a:duotone>
              <a:prstClr val="black"/>
              <a:srgbClr val="9ECBAC">
                <a:tint val="45000"/>
                <a:satMod val="400000"/>
              </a:srgbClr>
            </a:duotone>
            <a:extLst>
              <a:ext uri="{BEBA8EAE-BF5A-486C-A8C5-ECC9F3942E4B}">
                <a14:imgProps xmlns:a14="http://schemas.microsoft.com/office/drawing/2010/main">
                  <a14:imgLayer r:embed="rId4">
                    <a14:imgEffect>
                      <a14:backgroundRemoval t="10000" b="90000" l="10000" r="90000"/>
                    </a14:imgEffect>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15688" t="9582" r="16895" b="8326"/>
          <a:stretch/>
        </p:blipFill>
        <p:spPr bwMode="auto">
          <a:xfrm rot="20598775">
            <a:off x="2304178" y="858911"/>
            <a:ext cx="4963820" cy="40277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D5D3FE2-ADE2-5481-50A5-0270898B6B1A}"/>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1173DAAA-80AE-FB14-3E07-61E0294E59FE}"/>
                </a:ext>
              </a:extLst>
            </p:cNvPr>
            <p:cNvPicPr>
              <a:picLocks noChangeAspect="1"/>
            </p:cNvPicPr>
            <p:nvPr/>
          </p:nvPicPr>
          <p:blipFill>
            <a:blip r:embed="rId5"/>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50B7EF41-060E-A677-72D4-A688AD46C8E2}"/>
                </a:ext>
              </a:extLst>
            </p:cNvPr>
            <p:cNvPicPr>
              <a:picLocks noChangeAspect="1"/>
            </p:cNvPicPr>
            <p:nvPr/>
          </p:nvPicPr>
          <p:blipFill>
            <a:blip r:embed="rId6"/>
            <a:stretch>
              <a:fillRect/>
            </a:stretch>
          </p:blipFill>
          <p:spPr>
            <a:xfrm>
              <a:off x="1815964" y="5721292"/>
              <a:ext cx="2267067" cy="1136708"/>
            </a:xfrm>
            <a:prstGeom prst="rect">
              <a:avLst/>
            </a:prstGeom>
          </p:spPr>
        </p:pic>
      </p:grpSp>
      <p:pic>
        <p:nvPicPr>
          <p:cNvPr id="4" name="Picture 2" descr="Free question mark a notice duplicate illustration">
            <a:extLst>
              <a:ext uri="{FF2B5EF4-FFF2-40B4-BE49-F238E27FC236}">
                <a16:creationId xmlns:a16="http://schemas.microsoft.com/office/drawing/2014/main" id="{2EB2FFB5-DA6B-18DC-A2A5-C887520A345C}"/>
              </a:ext>
            </a:extLst>
          </p:cNvPr>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l="15688" t="9582" r="16895" b="8326"/>
          <a:stretch/>
        </p:blipFill>
        <p:spPr bwMode="auto">
          <a:xfrm rot="674836">
            <a:off x="5573872" y="1575373"/>
            <a:ext cx="4963820" cy="402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99342"/>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F12FFC-F5C0-0BD1-A0E2-3944A81EF2C8}"/>
              </a:ext>
            </a:extLst>
          </p:cNvPr>
          <p:cNvGrpSpPr/>
          <p:nvPr/>
        </p:nvGrpSpPr>
        <p:grpSpPr>
          <a:xfrm>
            <a:off x="3144015" y="2376363"/>
            <a:ext cx="5903969" cy="2105273"/>
            <a:chOff x="3661265" y="2376361"/>
            <a:chExt cx="5903969" cy="2105273"/>
          </a:xfrm>
        </p:grpSpPr>
        <p:pic>
          <p:nvPicPr>
            <p:cNvPr id="7" name="Picture 6">
              <a:extLst>
                <a:ext uri="{FF2B5EF4-FFF2-40B4-BE49-F238E27FC236}">
                  <a16:creationId xmlns:a16="http://schemas.microsoft.com/office/drawing/2014/main" id="{6C8A11CA-613E-861D-6B9F-D07B9C0782DF}"/>
                </a:ext>
              </a:extLst>
            </p:cNvPr>
            <p:cNvPicPr>
              <a:picLocks noChangeAspect="1"/>
            </p:cNvPicPr>
            <p:nvPr/>
          </p:nvPicPr>
          <p:blipFill>
            <a:blip r:embed="rId3"/>
            <a:srcRect l="19741" r="18598"/>
            <a:stretch/>
          </p:blipFill>
          <p:spPr>
            <a:xfrm>
              <a:off x="3661265" y="2376361"/>
              <a:ext cx="1850834" cy="2105273"/>
            </a:xfrm>
            <a:prstGeom prst="rect">
              <a:avLst/>
            </a:prstGeom>
          </p:spPr>
        </p:pic>
        <p:pic>
          <p:nvPicPr>
            <p:cNvPr id="8" name="Picture 7">
              <a:extLst>
                <a:ext uri="{FF2B5EF4-FFF2-40B4-BE49-F238E27FC236}">
                  <a16:creationId xmlns:a16="http://schemas.microsoft.com/office/drawing/2014/main" id="{DCDBC5F4-C39F-D3E3-66D9-77811C1E811E}"/>
                </a:ext>
              </a:extLst>
            </p:cNvPr>
            <p:cNvPicPr>
              <a:picLocks noChangeAspect="1"/>
            </p:cNvPicPr>
            <p:nvPr/>
          </p:nvPicPr>
          <p:blipFill>
            <a:blip r:embed="rId4"/>
            <a:stretch>
              <a:fillRect/>
            </a:stretch>
          </p:blipFill>
          <p:spPr>
            <a:xfrm>
              <a:off x="5512099" y="2412877"/>
              <a:ext cx="4053135" cy="2032243"/>
            </a:xfrm>
            <a:prstGeom prst="rect">
              <a:avLst/>
            </a:prstGeom>
          </p:spPr>
        </p:pic>
      </p:grpSp>
    </p:spTree>
    <p:extLst>
      <p:ext uri="{BB962C8B-B14F-4D97-AF65-F5344CB8AC3E}">
        <p14:creationId xmlns:p14="http://schemas.microsoft.com/office/powerpoint/2010/main" val="3903637921"/>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4579581" y="71120"/>
            <a:ext cx="3155167" cy="650240"/>
          </a:xfrm>
        </p:spPr>
        <p:txBody>
          <a:bodyPr>
            <a:normAutofit/>
          </a:bodyPr>
          <a:lstStyle/>
          <a:p>
            <a:r>
              <a:rPr lang="en-GB" sz="3600" dirty="0">
                <a:solidFill>
                  <a:srgbClr val="01634A"/>
                </a:solidFill>
                <a:latin typeface="Arial Nova" panose="020B0504020202020204" pitchFamily="34" charset="0"/>
              </a:rPr>
              <a:t>Aims for today</a:t>
            </a:r>
          </a:p>
        </p:txBody>
      </p:sp>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1321211" y="1925175"/>
            <a:ext cx="9671909" cy="3475009"/>
          </a:xfrm>
        </p:spPr>
        <p:txBody>
          <a:bodyPr>
            <a:normAutofit/>
          </a:bodyPr>
          <a:lstStyle/>
          <a:p>
            <a:pPr marL="342900" indent="-342900" algn="l">
              <a:buFont typeface="Arial" panose="020B0604020202020204" pitchFamily="34" charset="0"/>
              <a:buChar char="•"/>
            </a:pPr>
            <a:r>
              <a:rPr lang="en-GB" dirty="0">
                <a:solidFill>
                  <a:srgbClr val="5B8FA7"/>
                </a:solidFill>
                <a:latin typeface="Arial Nova" panose="020B0504020202020204" pitchFamily="34" charset="0"/>
              </a:rPr>
              <a:t>Situating the project in Educational Psychology and health services</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Rationale for creating the Resilience Ball Questionnaire </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Constructing and validating the RBQ</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Implementation; supporting change and promoting inclusion</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Questions</a:t>
            </a:r>
          </a:p>
          <a:p>
            <a:pPr marL="342900" indent="-342900" algn="l">
              <a:buFont typeface="Arial" panose="020B0604020202020204" pitchFamily="34" charset="0"/>
              <a:buChar char="•"/>
            </a:pPr>
            <a:endParaRPr lang="en-GB" dirty="0"/>
          </a:p>
        </p:txBody>
      </p:sp>
      <p:grpSp>
        <p:nvGrpSpPr>
          <p:cNvPr id="2" name="Group 1">
            <a:extLst>
              <a:ext uri="{FF2B5EF4-FFF2-40B4-BE49-F238E27FC236}">
                <a16:creationId xmlns:a16="http://schemas.microsoft.com/office/drawing/2014/main" id="{3F7E4D62-35DD-5D1C-5A97-2361E7809DC8}"/>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F0DD47C2-484A-C0E1-EB0E-9446EB06110D}"/>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8234D7A8-F3CD-C34E-4EBE-4051422215EB}"/>
                </a:ext>
              </a:extLst>
            </p:cNvPr>
            <p:cNvPicPr>
              <a:picLocks noChangeAspect="1"/>
            </p:cNvPicPr>
            <p:nvPr/>
          </p:nvPicPr>
          <p:blipFill>
            <a:blip r:embed="rId5"/>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4050977653"/>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646481" y="1078110"/>
            <a:ext cx="10899038" cy="814192"/>
          </a:xfrm>
        </p:spPr>
        <p:txBody>
          <a:bodyPr>
            <a:normAutofit fontScale="90000"/>
          </a:bodyPr>
          <a:lstStyle/>
          <a:p>
            <a:r>
              <a:rPr lang="en-GB" sz="4000" dirty="0">
                <a:solidFill>
                  <a:srgbClr val="01634A"/>
                </a:solidFill>
                <a:latin typeface="Arial Nova" panose="020B0504020202020204" pitchFamily="34" charset="0"/>
              </a:rPr>
              <a:t>Situating the project in Educational Psychology and Health services</a:t>
            </a:r>
            <a:br>
              <a:rPr lang="en-GB" sz="4400" dirty="0">
                <a:solidFill>
                  <a:schemeClr val="bg2">
                    <a:lumMod val="50000"/>
                  </a:schemeClr>
                </a:solidFill>
                <a:latin typeface="Arial Nova" panose="020B0504020202020204" pitchFamily="34" charset="0"/>
              </a:rPr>
            </a:br>
            <a:endParaRPr lang="en-GB" sz="4400" dirty="0">
              <a:solidFill>
                <a:schemeClr val="bg2">
                  <a:lumMod val="50000"/>
                </a:schemeClr>
              </a:solidFill>
              <a:latin typeface="Arial Nova" panose="020B0504020202020204" pitchFamily="34" charset="0"/>
            </a:endParaRPr>
          </a:p>
        </p:txBody>
      </p:sp>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878231" y="1485206"/>
            <a:ext cx="10171134" cy="4145194"/>
          </a:xfrm>
        </p:spPr>
        <p:txBody>
          <a:bodyPr>
            <a:normAutofit/>
          </a:bodyPr>
          <a:lstStyle/>
          <a:p>
            <a:pPr algn="l"/>
            <a:r>
              <a:rPr lang="en-GB" dirty="0">
                <a:solidFill>
                  <a:srgbClr val="5B8FA7"/>
                </a:solidFill>
                <a:latin typeface="Arial Nova" panose="020B0504020202020204" pitchFamily="34" charset="0"/>
              </a:rPr>
              <a:t>In Surrey:</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Educational Psychologists (EPs) are seconded part-time into the NHS School-based needs team with responsibilities:</a:t>
            </a:r>
          </a:p>
          <a:p>
            <a:pPr marL="1257300" lvl="2" indent="-342900" algn="l">
              <a:buFont typeface="Arial" panose="020B0604020202020204" pitchFamily="34" charset="0"/>
              <a:buChar char="•"/>
            </a:pPr>
            <a:r>
              <a:rPr lang="en-GB" sz="2400" dirty="0">
                <a:solidFill>
                  <a:srgbClr val="5B8FA7"/>
                </a:solidFill>
                <a:latin typeface="Arial Nova" panose="020B0504020202020204" pitchFamily="34" charset="0"/>
              </a:rPr>
              <a:t>In county-wide projects</a:t>
            </a:r>
          </a:p>
          <a:p>
            <a:pPr marL="1257300" lvl="2" indent="-342900" algn="l">
              <a:buFont typeface="Arial" panose="020B0604020202020204" pitchFamily="34" charset="0"/>
              <a:buChar char="•"/>
            </a:pPr>
            <a:r>
              <a:rPr lang="en-GB" sz="2400" dirty="0">
                <a:solidFill>
                  <a:srgbClr val="5B8FA7"/>
                </a:solidFill>
                <a:latin typeface="Arial Nova" panose="020B0504020202020204" pitchFamily="34" charset="0"/>
              </a:rPr>
              <a:t>Within Mental Health Support Teams (MHSTs)</a:t>
            </a:r>
          </a:p>
          <a:p>
            <a:pPr marL="1257300" lvl="2" indent="-342900" algn="l">
              <a:buFont typeface="Arial" panose="020B0604020202020204" pitchFamily="34" charset="0"/>
              <a:buChar char="•"/>
            </a:pPr>
            <a:r>
              <a:rPr lang="en-GB" sz="2400" dirty="0">
                <a:solidFill>
                  <a:srgbClr val="5B8FA7"/>
                </a:solidFill>
                <a:latin typeface="Arial Nova" panose="020B0504020202020204" pitchFamily="34" charset="0"/>
              </a:rPr>
              <a:t>In schools</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EPs form integral part of MHSTs, with a remit to lead on promoting  whole school or college approaches to mental health and wellbeing</a:t>
            </a:r>
          </a:p>
          <a:p>
            <a:pPr marL="342900" indent="-342900" algn="l">
              <a:buFont typeface="Arial" panose="020B0604020202020204" pitchFamily="34" charset="0"/>
              <a:buChar char="•"/>
            </a:pPr>
            <a:endParaRPr lang="en-GB" sz="2800" dirty="0">
              <a:solidFill>
                <a:schemeClr val="bg2">
                  <a:lumMod val="50000"/>
                </a:schemeClr>
              </a:solidFill>
              <a:latin typeface="Arial Nova" panose="020B0504020202020204" pitchFamily="34" charset="0"/>
            </a:endParaRPr>
          </a:p>
          <a:p>
            <a:pPr marL="342900" indent="-342900" algn="l">
              <a:buFont typeface="Arial" panose="020B0604020202020204" pitchFamily="34" charset="0"/>
              <a:buChar char="•"/>
            </a:pPr>
            <a:endParaRPr lang="en-GB" sz="2800" dirty="0">
              <a:solidFill>
                <a:schemeClr val="bg2">
                  <a:lumMod val="50000"/>
                </a:schemeClr>
              </a:solidFill>
              <a:latin typeface="Arial Nova" panose="020B0504020202020204" pitchFamily="34" charset="0"/>
            </a:endParaRPr>
          </a:p>
          <a:p>
            <a:pPr marL="342900" indent="-342900" algn="l">
              <a:buFont typeface="Arial" panose="020B0604020202020204" pitchFamily="34" charset="0"/>
              <a:buChar char="•"/>
            </a:pPr>
            <a:endParaRPr lang="en-GB" dirty="0"/>
          </a:p>
          <a:p>
            <a:pPr algn="l"/>
            <a:endParaRPr lang="en-GB" dirty="0"/>
          </a:p>
        </p:txBody>
      </p:sp>
      <p:grpSp>
        <p:nvGrpSpPr>
          <p:cNvPr id="2" name="Group 1">
            <a:extLst>
              <a:ext uri="{FF2B5EF4-FFF2-40B4-BE49-F238E27FC236}">
                <a16:creationId xmlns:a16="http://schemas.microsoft.com/office/drawing/2014/main" id="{94CAD105-EA20-595B-0EB6-2BB669CFB3AB}"/>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7BAB3B02-2316-95E2-4378-4D1795FC7EBC}"/>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9B6767F7-B113-7789-67C1-C9BC971A8C7C}"/>
                </a:ext>
              </a:extLst>
            </p:cNvPr>
            <p:cNvPicPr>
              <a:picLocks noChangeAspect="1"/>
            </p:cNvPicPr>
            <p:nvPr/>
          </p:nvPicPr>
          <p:blipFill>
            <a:blip r:embed="rId5"/>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1460512698"/>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1043485" y="1207071"/>
            <a:ext cx="10171134" cy="4692147"/>
          </a:xfrm>
        </p:spPr>
        <p:txBody>
          <a:bodyPr>
            <a:normAutofit/>
          </a:bodyPr>
          <a:lstStyle/>
          <a:p>
            <a:pPr marL="342900" indent="-342900" algn="l">
              <a:buFont typeface="Arial" panose="020B0604020202020204" pitchFamily="34" charset="0"/>
              <a:buChar char="•"/>
            </a:pPr>
            <a:r>
              <a:rPr lang="en-GB" dirty="0">
                <a:solidFill>
                  <a:srgbClr val="5B8FA7"/>
                </a:solidFill>
                <a:latin typeface="Arial Nova" panose="020B0504020202020204" pitchFamily="34" charset="0"/>
              </a:rPr>
              <a:t>In Surrey, The Resilience Ball is introduced to schools by </a:t>
            </a:r>
            <a:r>
              <a:rPr lang="en-GB" b="1" i="1" dirty="0">
                <a:solidFill>
                  <a:srgbClr val="5B8FA7"/>
                </a:solidFill>
                <a:latin typeface="Arial Nova" panose="020B0504020202020204" pitchFamily="34" charset="0"/>
              </a:rPr>
              <a:t>both</a:t>
            </a:r>
            <a:r>
              <a:rPr lang="en-GB" dirty="0">
                <a:solidFill>
                  <a:srgbClr val="5B8FA7"/>
                </a:solidFill>
                <a:latin typeface="Arial Nova" panose="020B0504020202020204" pitchFamily="34" charset="0"/>
              </a:rPr>
              <a:t> the EPS and Mindworks, because:</a:t>
            </a:r>
          </a:p>
          <a:p>
            <a:pPr marL="342900" indent="-342900" algn="l">
              <a:buFont typeface="Arial" panose="020B0604020202020204" pitchFamily="34" charset="0"/>
              <a:buChar char="•"/>
            </a:pPr>
            <a:endParaRPr lang="en-GB" dirty="0">
              <a:solidFill>
                <a:srgbClr val="5B8FA7"/>
              </a:solidFill>
              <a:latin typeface="Arial Nova" panose="020B0504020202020204" pitchFamily="34" charset="0"/>
            </a:endParaRPr>
          </a:p>
          <a:p>
            <a:pPr marL="800100" lvl="1" indent="-342900" algn="l">
              <a:buFont typeface="Arial" panose="020B0604020202020204" pitchFamily="34" charset="0"/>
              <a:buChar char="•"/>
            </a:pPr>
            <a:r>
              <a:rPr lang="en-GB" sz="2400" dirty="0">
                <a:solidFill>
                  <a:srgbClr val="5B8FA7"/>
                </a:solidFill>
                <a:latin typeface="Arial Nova" panose="020B0504020202020204" pitchFamily="34" charset="0"/>
              </a:rPr>
              <a:t>It allows for a coordinated approach from Educational Psychology and Health services</a:t>
            </a:r>
          </a:p>
          <a:p>
            <a:pPr marL="800100" lvl="1" indent="-342900" algn="l">
              <a:buFont typeface="Arial" panose="020B0604020202020204" pitchFamily="34" charset="0"/>
              <a:buChar char="•"/>
            </a:pPr>
            <a:r>
              <a:rPr lang="en-GB" sz="2400" dirty="0">
                <a:solidFill>
                  <a:srgbClr val="5B8FA7"/>
                </a:solidFill>
                <a:latin typeface="Arial Nova" panose="020B0504020202020204" pitchFamily="34" charset="0"/>
              </a:rPr>
              <a:t>For schools it means fewer frameworks to work with</a:t>
            </a:r>
          </a:p>
          <a:p>
            <a:pPr marL="800100" lvl="1" indent="-342900" algn="l">
              <a:buFont typeface="Arial" panose="020B0604020202020204" pitchFamily="34" charset="0"/>
              <a:buChar char="•"/>
            </a:pPr>
            <a:r>
              <a:rPr lang="en-GB" sz="2400" dirty="0">
                <a:solidFill>
                  <a:srgbClr val="5B8FA7"/>
                </a:solidFill>
                <a:latin typeface="Arial Nova" panose="020B0504020202020204" pitchFamily="34" charset="0"/>
              </a:rPr>
              <a:t>The Resilience Ball is easy to hold in mind</a:t>
            </a:r>
          </a:p>
          <a:p>
            <a:pPr marL="800100" lvl="1" indent="-342900" algn="l">
              <a:buFont typeface="Arial" panose="020B0604020202020204" pitchFamily="34" charset="0"/>
              <a:buChar char="•"/>
            </a:pPr>
            <a:r>
              <a:rPr lang="en-GB" sz="2400" dirty="0">
                <a:solidFill>
                  <a:srgbClr val="5B8FA7"/>
                </a:solidFill>
                <a:latin typeface="Arial Nova" panose="020B0504020202020204" pitchFamily="34" charset="0"/>
              </a:rPr>
              <a:t>The framework conceptualises resilience as contextual</a:t>
            </a:r>
          </a:p>
          <a:p>
            <a:pPr marL="800100" lvl="1" indent="-342900" algn="l">
              <a:buFont typeface="Arial" panose="020B0604020202020204" pitchFamily="34" charset="0"/>
              <a:buChar char="•"/>
            </a:pPr>
            <a:r>
              <a:rPr lang="en-GB" sz="2400" dirty="0">
                <a:solidFill>
                  <a:srgbClr val="5B8FA7"/>
                </a:solidFill>
                <a:latin typeface="Arial Nova" panose="020B0504020202020204" pitchFamily="34" charset="0"/>
              </a:rPr>
              <a:t>It translates well between school and home, and gives teachers and parents/carers practical ideas</a:t>
            </a:r>
          </a:p>
          <a:p>
            <a:pPr marL="800100" lvl="1" indent="-342900" algn="l">
              <a:buFont typeface="Arial" panose="020B0604020202020204" pitchFamily="34" charset="0"/>
              <a:buChar char="•"/>
            </a:pPr>
            <a:endParaRPr lang="en-GB" sz="2300" dirty="0">
              <a:solidFill>
                <a:schemeClr val="bg2">
                  <a:lumMod val="50000"/>
                </a:schemeClr>
              </a:solidFill>
              <a:latin typeface="Arial Nova" panose="020B0504020202020204" pitchFamily="34" charset="0"/>
            </a:endParaRPr>
          </a:p>
          <a:p>
            <a:pPr marL="800100" lvl="1" indent="-342900" algn="l">
              <a:buFont typeface="Arial" panose="020B0604020202020204" pitchFamily="34" charset="0"/>
              <a:buChar char="•"/>
            </a:pPr>
            <a:endParaRPr lang="en-GB" sz="2400" dirty="0">
              <a:solidFill>
                <a:schemeClr val="bg2">
                  <a:lumMod val="50000"/>
                </a:schemeClr>
              </a:solidFill>
              <a:latin typeface="Arial Nova" panose="020B0504020202020204" pitchFamily="34" charset="0"/>
            </a:endParaRPr>
          </a:p>
          <a:p>
            <a:pPr marL="800100" lvl="1" indent="-342900" algn="l">
              <a:buFont typeface="Arial" panose="020B0604020202020204" pitchFamily="34" charset="0"/>
              <a:buChar char="•"/>
            </a:pPr>
            <a:endParaRPr lang="en-GB" dirty="0">
              <a:solidFill>
                <a:schemeClr val="bg2">
                  <a:lumMod val="50000"/>
                </a:schemeClr>
              </a:solidFill>
              <a:latin typeface="Arial Nova" panose="020B0504020202020204" pitchFamily="34" charset="0"/>
            </a:endParaRPr>
          </a:p>
          <a:p>
            <a:pPr marL="800100" lvl="1" indent="-342900" algn="l">
              <a:buFont typeface="Arial" panose="020B0604020202020204" pitchFamily="34" charset="0"/>
              <a:buChar char="•"/>
            </a:pPr>
            <a:endParaRPr lang="en-GB" dirty="0">
              <a:solidFill>
                <a:schemeClr val="bg2">
                  <a:lumMod val="50000"/>
                </a:schemeClr>
              </a:solidFill>
              <a:latin typeface="Arial Nova" panose="020B0504020202020204" pitchFamily="34" charset="0"/>
            </a:endParaRPr>
          </a:p>
          <a:p>
            <a:pPr lvl="1" algn="l"/>
            <a:endParaRPr lang="en-GB" dirty="0">
              <a:solidFill>
                <a:schemeClr val="bg2">
                  <a:lumMod val="50000"/>
                </a:schemeClr>
              </a:solidFill>
              <a:latin typeface="Arial Nova" panose="020B0504020202020204" pitchFamily="34" charset="0"/>
            </a:endParaRPr>
          </a:p>
          <a:p>
            <a:pPr marL="800100" lvl="1" indent="-342900" algn="l">
              <a:buFont typeface="Arial" panose="020B0604020202020204" pitchFamily="34" charset="0"/>
              <a:buChar char="•"/>
            </a:pPr>
            <a:endParaRPr lang="en-GB" dirty="0">
              <a:solidFill>
                <a:schemeClr val="bg2">
                  <a:lumMod val="50000"/>
                </a:schemeClr>
              </a:solidFill>
              <a:latin typeface="Arial Nova" panose="020B0504020202020204" pitchFamily="34" charset="0"/>
            </a:endParaRPr>
          </a:p>
          <a:p>
            <a:pPr marL="800100" lvl="1" indent="-342900" algn="l">
              <a:buFont typeface="Arial" panose="020B0604020202020204" pitchFamily="34" charset="0"/>
              <a:buChar char="•"/>
            </a:pPr>
            <a:endParaRPr lang="en-GB" dirty="0">
              <a:solidFill>
                <a:schemeClr val="bg2">
                  <a:lumMod val="50000"/>
                </a:schemeClr>
              </a:solidFill>
              <a:latin typeface="Arial Nova" panose="020B0504020202020204" pitchFamily="34" charset="0"/>
            </a:endParaRPr>
          </a:p>
          <a:p>
            <a:pPr marL="800100" lvl="1" indent="-342900" algn="l">
              <a:buFont typeface="Arial" panose="020B0604020202020204" pitchFamily="34" charset="0"/>
              <a:buChar char="•"/>
            </a:pPr>
            <a:endParaRPr lang="en-GB" dirty="0">
              <a:solidFill>
                <a:schemeClr val="bg2">
                  <a:lumMod val="50000"/>
                </a:schemeClr>
              </a:solidFill>
              <a:latin typeface="Arial Nova" panose="020B0504020202020204" pitchFamily="34" charset="0"/>
            </a:endParaRPr>
          </a:p>
          <a:p>
            <a:pPr marL="342900" indent="-342900" algn="l">
              <a:buFont typeface="Arial" panose="020B0604020202020204" pitchFamily="34" charset="0"/>
              <a:buChar char="•"/>
            </a:pPr>
            <a:endParaRPr lang="en-GB" dirty="0"/>
          </a:p>
        </p:txBody>
      </p:sp>
      <p:grpSp>
        <p:nvGrpSpPr>
          <p:cNvPr id="3" name="Group 2">
            <a:extLst>
              <a:ext uri="{FF2B5EF4-FFF2-40B4-BE49-F238E27FC236}">
                <a16:creationId xmlns:a16="http://schemas.microsoft.com/office/drawing/2014/main" id="{E12BE206-2F7A-9BDA-539A-E3DD57FB9B72}"/>
              </a:ext>
            </a:extLst>
          </p:cNvPr>
          <p:cNvGrpSpPr/>
          <p:nvPr/>
        </p:nvGrpSpPr>
        <p:grpSpPr>
          <a:xfrm>
            <a:off x="66102" y="5482796"/>
            <a:ext cx="3821792" cy="1283975"/>
            <a:chOff x="261239" y="5574025"/>
            <a:chExt cx="3821792" cy="1283975"/>
          </a:xfrm>
        </p:grpSpPr>
        <p:pic>
          <p:nvPicPr>
            <p:cNvPr id="5" name="Picture 4">
              <a:extLst>
                <a:ext uri="{FF2B5EF4-FFF2-40B4-BE49-F238E27FC236}">
                  <a16:creationId xmlns:a16="http://schemas.microsoft.com/office/drawing/2014/main" id="{91549D55-6983-52F7-3693-7E7A16E1ACF9}"/>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8" name="Picture 7">
              <a:extLst>
                <a:ext uri="{FF2B5EF4-FFF2-40B4-BE49-F238E27FC236}">
                  <a16:creationId xmlns:a16="http://schemas.microsoft.com/office/drawing/2014/main" id="{5B7897C9-A438-045B-2E4D-6A907726D4AE}"/>
                </a:ext>
              </a:extLst>
            </p:cNvPr>
            <p:cNvPicPr>
              <a:picLocks noChangeAspect="1"/>
            </p:cNvPicPr>
            <p:nvPr/>
          </p:nvPicPr>
          <p:blipFill>
            <a:blip r:embed="rId5"/>
            <a:stretch>
              <a:fillRect/>
            </a:stretch>
          </p:blipFill>
          <p:spPr>
            <a:xfrm>
              <a:off x="1815964" y="5721292"/>
              <a:ext cx="2267067" cy="1136708"/>
            </a:xfrm>
            <a:prstGeom prst="rect">
              <a:avLst/>
            </a:prstGeom>
          </p:spPr>
        </p:pic>
      </p:grpSp>
      <p:sp>
        <p:nvSpPr>
          <p:cNvPr id="6" name="Title 8">
            <a:extLst>
              <a:ext uri="{FF2B5EF4-FFF2-40B4-BE49-F238E27FC236}">
                <a16:creationId xmlns:a16="http://schemas.microsoft.com/office/drawing/2014/main" id="{28D82DE9-6A9A-937B-2303-05AED1E37294}"/>
              </a:ext>
            </a:extLst>
          </p:cNvPr>
          <p:cNvSpPr txBox="1">
            <a:spLocks/>
          </p:cNvSpPr>
          <p:nvPr/>
        </p:nvSpPr>
        <p:spPr>
          <a:xfrm>
            <a:off x="1064291" y="71120"/>
            <a:ext cx="10063417" cy="100583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solidFill>
                  <a:srgbClr val="01634A"/>
                </a:solidFill>
                <a:latin typeface="Arial Nova" panose="020B0504020202020204" pitchFamily="34" charset="0"/>
              </a:rPr>
              <a:t>Rationale for creating the Resilience Ball Questionnaire</a:t>
            </a:r>
            <a:br>
              <a:rPr lang="en-GB" sz="3600">
                <a:solidFill>
                  <a:srgbClr val="01634A"/>
                </a:solidFill>
                <a:latin typeface="Arial Nova" panose="020B0504020202020204" pitchFamily="34" charset="0"/>
              </a:rPr>
            </a:br>
            <a:endParaRPr lang="en-GB" sz="3600" dirty="0">
              <a:solidFill>
                <a:srgbClr val="01634A"/>
              </a:solidFill>
              <a:latin typeface="Arial Nova" panose="020B0504020202020204" pitchFamily="34" charset="0"/>
            </a:endParaRPr>
          </a:p>
        </p:txBody>
      </p:sp>
    </p:spTree>
    <p:extLst>
      <p:ext uri="{BB962C8B-B14F-4D97-AF65-F5344CB8AC3E}">
        <p14:creationId xmlns:p14="http://schemas.microsoft.com/office/powerpoint/2010/main" val="162961925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8BFBDB-E435-C8D0-A5AD-06DDB8A07E14}"/>
              </a:ext>
            </a:extLst>
          </p:cNvPr>
          <p:cNvPicPr>
            <a:picLocks noChangeAspect="1"/>
          </p:cNvPicPr>
          <p:nvPr/>
        </p:nvPicPr>
        <p:blipFill>
          <a:blip r:embed="rId4"/>
          <a:srcRect t="3657"/>
          <a:stretch/>
        </p:blipFill>
        <p:spPr>
          <a:xfrm>
            <a:off x="918315" y="769441"/>
            <a:ext cx="10796043" cy="5850697"/>
          </a:xfrm>
          <a:prstGeom prst="rect">
            <a:avLst/>
          </a:prstGeom>
        </p:spPr>
      </p:pic>
      <p:sp>
        <p:nvSpPr>
          <p:cNvPr id="8" name="TextBox 7">
            <a:extLst>
              <a:ext uri="{FF2B5EF4-FFF2-40B4-BE49-F238E27FC236}">
                <a16:creationId xmlns:a16="http://schemas.microsoft.com/office/drawing/2014/main" id="{5C257CBE-5246-D379-C5CB-8A5893E0C6CC}"/>
              </a:ext>
            </a:extLst>
          </p:cNvPr>
          <p:cNvSpPr txBox="1"/>
          <p:nvPr/>
        </p:nvSpPr>
        <p:spPr>
          <a:xfrm>
            <a:off x="2317214" y="0"/>
            <a:ext cx="7557571" cy="769441"/>
          </a:xfrm>
          <a:prstGeom prst="rect">
            <a:avLst/>
          </a:prstGeom>
          <a:noFill/>
        </p:spPr>
        <p:txBody>
          <a:bodyPr wrap="square">
            <a:spAutoFit/>
          </a:bodyPr>
          <a:lstStyle/>
          <a:p>
            <a:r>
              <a:rPr lang="en-GB" sz="3600" dirty="0">
                <a:solidFill>
                  <a:srgbClr val="01634A"/>
                </a:solidFill>
                <a:latin typeface="Arial Nova" panose="020B0504020202020204" pitchFamily="34" charset="0"/>
              </a:rPr>
              <a:t>The Resilience Ball</a:t>
            </a:r>
            <a:r>
              <a:rPr lang="en-GB" sz="4400" dirty="0">
                <a:solidFill>
                  <a:srgbClr val="01634A"/>
                </a:solidFill>
                <a:latin typeface="Arial Nova" panose="020B0504020202020204" pitchFamily="34" charset="0"/>
              </a:rPr>
              <a:t> </a:t>
            </a:r>
            <a:r>
              <a:rPr lang="en-GB" sz="2400" dirty="0">
                <a:solidFill>
                  <a:srgbClr val="01634A"/>
                </a:solidFill>
                <a:latin typeface="Arial Nova" panose="020B0504020202020204" pitchFamily="34" charset="0"/>
              </a:rPr>
              <a:t>(Lowther, C. 2022)</a:t>
            </a:r>
            <a:endParaRPr lang="en-GB" sz="2400" dirty="0">
              <a:solidFill>
                <a:srgbClr val="01634A"/>
              </a:solidFill>
            </a:endParaRPr>
          </a:p>
        </p:txBody>
      </p:sp>
    </p:spTree>
    <p:extLst>
      <p:ext uri="{BB962C8B-B14F-4D97-AF65-F5344CB8AC3E}">
        <p14:creationId xmlns:p14="http://schemas.microsoft.com/office/powerpoint/2010/main" val="251597147"/>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1064291" y="71120"/>
            <a:ext cx="10063417" cy="1005839"/>
          </a:xfrm>
        </p:spPr>
        <p:txBody>
          <a:bodyPr>
            <a:normAutofit fontScale="90000"/>
          </a:bodyPr>
          <a:lstStyle/>
          <a:p>
            <a:r>
              <a:rPr lang="en-GB" sz="3600" dirty="0">
                <a:solidFill>
                  <a:srgbClr val="01634A"/>
                </a:solidFill>
                <a:latin typeface="Arial Nova" panose="020B0504020202020204" pitchFamily="34" charset="0"/>
              </a:rPr>
              <a:t>Rationale for creating the Resilience Ball Questionnaire</a:t>
            </a:r>
            <a:br>
              <a:rPr lang="en-GB" sz="3600" dirty="0">
                <a:solidFill>
                  <a:srgbClr val="01634A"/>
                </a:solidFill>
                <a:latin typeface="Arial Nova" panose="020B0504020202020204" pitchFamily="34" charset="0"/>
              </a:rPr>
            </a:br>
            <a:endParaRPr lang="en-GB" sz="3600" dirty="0">
              <a:solidFill>
                <a:srgbClr val="01634A"/>
              </a:solidFill>
              <a:latin typeface="Arial Nova" panose="020B0504020202020204" pitchFamily="34" charset="0"/>
            </a:endParaRPr>
          </a:p>
        </p:txBody>
      </p:sp>
      <p:sp>
        <p:nvSpPr>
          <p:cNvPr id="2" name="TextBox 1">
            <a:extLst>
              <a:ext uri="{FF2B5EF4-FFF2-40B4-BE49-F238E27FC236}">
                <a16:creationId xmlns:a16="http://schemas.microsoft.com/office/drawing/2014/main" id="{BDA8EA7D-E383-DDFE-35A7-33651CD81DC3}"/>
              </a:ext>
            </a:extLst>
          </p:cNvPr>
          <p:cNvSpPr txBox="1"/>
          <p:nvPr/>
        </p:nvSpPr>
        <p:spPr>
          <a:xfrm>
            <a:off x="1249926" y="1232385"/>
            <a:ext cx="10171135" cy="670952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5B8FA7"/>
                </a:solidFill>
                <a:latin typeface="Arial Nova" panose="020B0504020202020204" pitchFamily="34" charset="0"/>
              </a:rPr>
              <a:t>Inspired by a secondary school’s request for an ‘anxiety survey’, and concerns around this request</a:t>
            </a:r>
          </a:p>
          <a:p>
            <a:pPr marL="342900" indent="-342900">
              <a:buFont typeface="Arial" panose="020B0604020202020204" pitchFamily="34" charset="0"/>
              <a:buChar char="•"/>
            </a:pPr>
            <a:r>
              <a:rPr lang="en-GB" sz="2400" dirty="0">
                <a:solidFill>
                  <a:srgbClr val="5B8FA7"/>
                </a:solidFill>
                <a:latin typeface="Arial Nova" panose="020B0504020202020204" pitchFamily="34" charset="0"/>
              </a:rPr>
              <a:t>A questionnaire with insight into how to use everyday strategies to promote young people to thrive seemed more appropriate</a:t>
            </a:r>
          </a:p>
          <a:p>
            <a:pPr marL="342900" indent="-342900">
              <a:buFont typeface="Arial" panose="020B0604020202020204" pitchFamily="34" charset="0"/>
              <a:buChar char="•"/>
            </a:pPr>
            <a:r>
              <a:rPr lang="en-GB" sz="2400" dirty="0">
                <a:solidFill>
                  <a:srgbClr val="5B8FA7"/>
                </a:solidFill>
                <a:latin typeface="Arial Nova" panose="020B0504020202020204" pitchFamily="34" charset="0"/>
              </a:rPr>
              <a:t>It encourages shifts away from medicalised, in-person formulation, based on deficit models</a:t>
            </a:r>
          </a:p>
          <a:p>
            <a:pPr marL="342900" indent="-342900">
              <a:buFont typeface="Arial" panose="020B0604020202020204" pitchFamily="34" charset="0"/>
              <a:buChar char="•"/>
            </a:pPr>
            <a:r>
              <a:rPr lang="en-GB" sz="2400" dirty="0">
                <a:solidFill>
                  <a:srgbClr val="5B8FA7"/>
                </a:solidFill>
                <a:latin typeface="Arial Nova" panose="020B0504020202020204" pitchFamily="34" charset="0"/>
              </a:rPr>
              <a:t>Other resilience questionnaires are conceptualised differently, and do not fit The Resilience Ball exactly, making ‘translating’ results into support harder</a:t>
            </a:r>
          </a:p>
          <a:p>
            <a:pPr marL="342900" indent="-342900">
              <a:buFont typeface="Arial" panose="020B0604020202020204" pitchFamily="34" charset="0"/>
              <a:buChar char="•"/>
            </a:pPr>
            <a:r>
              <a:rPr lang="en-GB" sz="2400" dirty="0">
                <a:solidFill>
                  <a:srgbClr val="5B8FA7"/>
                </a:solidFill>
                <a:latin typeface="Arial Nova" panose="020B0504020202020204" pitchFamily="34" charset="0"/>
              </a:rPr>
              <a:t>It gives opportunities for practical tools for support on whole-school, group </a:t>
            </a:r>
            <a:r>
              <a:rPr lang="en-GB" sz="2400">
                <a:solidFill>
                  <a:srgbClr val="5B8FA7"/>
                </a:solidFill>
                <a:latin typeface="Arial Nova" panose="020B0504020202020204" pitchFamily="34" charset="0"/>
              </a:rPr>
              <a:t>and individual </a:t>
            </a:r>
            <a:r>
              <a:rPr lang="en-GB" sz="2400" dirty="0">
                <a:solidFill>
                  <a:srgbClr val="5B8FA7"/>
                </a:solidFill>
                <a:latin typeface="Arial Nova" panose="020B0504020202020204" pitchFamily="34" charset="0"/>
              </a:rPr>
              <a:t>level</a:t>
            </a:r>
          </a:p>
          <a:p>
            <a:pPr marL="342900" indent="-342900">
              <a:buFont typeface="Arial" panose="020B0604020202020204" pitchFamily="34" charset="0"/>
              <a:buChar char="•"/>
            </a:pPr>
            <a:endParaRPr lang="en-GB" sz="2400" dirty="0">
              <a:solidFill>
                <a:srgbClr val="5B8FA7"/>
              </a:solidFill>
              <a:latin typeface="Arial Nova" panose="020B0504020202020204" pitchFamily="34" charset="0"/>
            </a:endParaRPr>
          </a:p>
          <a:p>
            <a:pPr marL="342900" indent="-342900">
              <a:buFont typeface="Arial" panose="020B0604020202020204" pitchFamily="34" charset="0"/>
              <a:buChar char="•"/>
            </a:pPr>
            <a:endParaRPr lang="en-GB" sz="2400" dirty="0">
              <a:solidFill>
                <a:schemeClr val="bg2">
                  <a:lumMod val="50000"/>
                </a:schemeClr>
              </a:solidFill>
              <a:latin typeface="Arial Nova" panose="020B0504020202020204" pitchFamily="34" charset="0"/>
            </a:endParaRPr>
          </a:p>
          <a:p>
            <a:pPr marL="342900" indent="-342900">
              <a:buFont typeface="Arial" panose="020B0604020202020204" pitchFamily="34" charset="0"/>
              <a:buChar char="•"/>
            </a:pPr>
            <a:endParaRPr lang="en-GB" sz="2800" dirty="0">
              <a:solidFill>
                <a:schemeClr val="bg2">
                  <a:lumMod val="50000"/>
                </a:schemeClr>
              </a:solidFill>
              <a:latin typeface="Arial Nova" panose="020B0504020202020204" pitchFamily="34" charset="0"/>
            </a:endParaRPr>
          </a:p>
          <a:p>
            <a:pPr marL="342900" indent="-342900">
              <a:buFont typeface="Arial" panose="020B0604020202020204" pitchFamily="34" charset="0"/>
              <a:buChar char="•"/>
            </a:pPr>
            <a:endParaRPr lang="en-GB" sz="2400" dirty="0">
              <a:solidFill>
                <a:schemeClr val="bg2">
                  <a:lumMod val="50000"/>
                </a:schemeClr>
              </a:solidFill>
              <a:latin typeface="Arial Nova" panose="020B0504020202020204" pitchFamily="34" charset="0"/>
            </a:endParaRPr>
          </a:p>
          <a:p>
            <a:pPr marL="342900" indent="-342900">
              <a:buFont typeface="Arial" panose="020B0604020202020204" pitchFamily="34" charset="0"/>
              <a:buChar char="•"/>
            </a:pPr>
            <a:endParaRPr lang="en-GB" sz="2400" dirty="0">
              <a:solidFill>
                <a:schemeClr val="bg2">
                  <a:lumMod val="50000"/>
                </a:schemeClr>
              </a:solidFill>
              <a:latin typeface="Arial Nova" panose="020B0504020202020204" pitchFamily="34" charset="0"/>
            </a:endParaRPr>
          </a:p>
          <a:p>
            <a:pPr marL="342900" indent="-342900">
              <a:buFont typeface="Arial" panose="020B0604020202020204" pitchFamily="34" charset="0"/>
              <a:buChar char="•"/>
            </a:pPr>
            <a:endParaRPr lang="en-GB" sz="2400" dirty="0">
              <a:solidFill>
                <a:schemeClr val="bg2">
                  <a:lumMod val="50000"/>
                </a:schemeClr>
              </a:solidFill>
              <a:latin typeface="Arial Nova" panose="020B0504020202020204" pitchFamily="34" charset="0"/>
            </a:endParaRPr>
          </a:p>
          <a:p>
            <a:endParaRPr lang="en-GB" dirty="0"/>
          </a:p>
        </p:txBody>
      </p:sp>
      <p:grpSp>
        <p:nvGrpSpPr>
          <p:cNvPr id="3" name="Group 2">
            <a:extLst>
              <a:ext uri="{FF2B5EF4-FFF2-40B4-BE49-F238E27FC236}">
                <a16:creationId xmlns:a16="http://schemas.microsoft.com/office/drawing/2014/main" id="{E12BE206-2F7A-9BDA-539A-E3DD57FB9B72}"/>
              </a:ext>
            </a:extLst>
          </p:cNvPr>
          <p:cNvGrpSpPr/>
          <p:nvPr/>
        </p:nvGrpSpPr>
        <p:grpSpPr>
          <a:xfrm>
            <a:off x="66102" y="5482796"/>
            <a:ext cx="3821792" cy="1283975"/>
            <a:chOff x="261239" y="5574025"/>
            <a:chExt cx="3821792" cy="1283975"/>
          </a:xfrm>
        </p:grpSpPr>
        <p:pic>
          <p:nvPicPr>
            <p:cNvPr id="5" name="Picture 4">
              <a:extLst>
                <a:ext uri="{FF2B5EF4-FFF2-40B4-BE49-F238E27FC236}">
                  <a16:creationId xmlns:a16="http://schemas.microsoft.com/office/drawing/2014/main" id="{91549D55-6983-52F7-3693-7E7A16E1ACF9}"/>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8" name="Picture 7">
              <a:extLst>
                <a:ext uri="{FF2B5EF4-FFF2-40B4-BE49-F238E27FC236}">
                  <a16:creationId xmlns:a16="http://schemas.microsoft.com/office/drawing/2014/main" id="{5B7897C9-A438-045B-2E4D-6A907726D4AE}"/>
                </a:ext>
              </a:extLst>
            </p:cNvPr>
            <p:cNvPicPr>
              <a:picLocks noChangeAspect="1"/>
            </p:cNvPicPr>
            <p:nvPr/>
          </p:nvPicPr>
          <p:blipFill>
            <a:blip r:embed="rId5"/>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4069894788"/>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2265680" y="71120"/>
            <a:ext cx="7660639" cy="640080"/>
          </a:xfrm>
        </p:spPr>
        <p:txBody>
          <a:bodyPr>
            <a:noAutofit/>
          </a:bodyPr>
          <a:lstStyle/>
          <a:p>
            <a:r>
              <a:rPr lang="en-GB" sz="3600" dirty="0">
                <a:solidFill>
                  <a:srgbClr val="01634A"/>
                </a:solidFill>
                <a:latin typeface="Arial Nova" panose="020B0504020202020204" pitchFamily="34" charset="0"/>
              </a:rPr>
              <a:t>Constructing and Validating the RBQ</a:t>
            </a:r>
          </a:p>
        </p:txBody>
      </p:sp>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2020866" y="2020525"/>
            <a:ext cx="10171134" cy="2816949"/>
          </a:xfrm>
        </p:spPr>
        <p:txBody>
          <a:bodyPr>
            <a:normAutofit/>
          </a:bodyPr>
          <a:lstStyle/>
          <a:p>
            <a:pPr marL="342900" indent="-342900" algn="l">
              <a:buFont typeface="Arial" panose="020B0604020202020204" pitchFamily="34" charset="0"/>
              <a:buChar char="•"/>
            </a:pPr>
            <a:r>
              <a:rPr lang="en-GB" dirty="0">
                <a:solidFill>
                  <a:schemeClr val="bg2">
                    <a:lumMod val="50000"/>
                  </a:schemeClr>
                </a:solidFill>
                <a:latin typeface="Arial Nova" panose="020B0504020202020204" pitchFamily="34" charset="0"/>
              </a:rPr>
              <a:t>1. </a:t>
            </a:r>
            <a:r>
              <a:rPr lang="en-GB" dirty="0">
                <a:solidFill>
                  <a:srgbClr val="5B8FA7"/>
                </a:solidFill>
                <a:latin typeface="Arial Nova" panose="020B0504020202020204" pitchFamily="34" charset="0"/>
              </a:rPr>
              <a:t>The Resilience Ball Audit</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2. Re-design into The Resilience Ball Questionnaire</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3. Feedback from colleagues</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4. Pilot study of 4 Young People</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5. Version One: data from 147 pupils in school One</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6. Version Two: data from 150 pupils in schools Two and Three</a:t>
            </a:r>
          </a:p>
          <a:p>
            <a:pPr marL="342900" indent="-342900" algn="l">
              <a:buFont typeface="Arial" panose="020B0604020202020204" pitchFamily="34" charset="0"/>
              <a:buChar char="•"/>
            </a:pPr>
            <a:endParaRPr lang="en-GB" dirty="0"/>
          </a:p>
          <a:p>
            <a:pPr lvl="1" algn="l"/>
            <a:endParaRPr lang="en-GB" dirty="0"/>
          </a:p>
        </p:txBody>
      </p:sp>
      <p:grpSp>
        <p:nvGrpSpPr>
          <p:cNvPr id="2" name="Group 1">
            <a:extLst>
              <a:ext uri="{FF2B5EF4-FFF2-40B4-BE49-F238E27FC236}">
                <a16:creationId xmlns:a16="http://schemas.microsoft.com/office/drawing/2014/main" id="{E7B91EBC-6D36-62A7-89F1-AF537E9FE0A7}"/>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CD4CFB31-E172-E0BD-C87B-5F114D20D47F}"/>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BE4D227E-7836-BC05-D862-83C846ADEC45}"/>
                </a:ext>
              </a:extLst>
            </p:cNvPr>
            <p:cNvPicPr>
              <a:picLocks noChangeAspect="1"/>
            </p:cNvPicPr>
            <p:nvPr/>
          </p:nvPicPr>
          <p:blipFill>
            <a:blip r:embed="rId5"/>
            <a:stretch>
              <a:fillRect/>
            </a:stretch>
          </p:blipFill>
          <p:spPr>
            <a:xfrm>
              <a:off x="1815964" y="5721292"/>
              <a:ext cx="2267067" cy="1136708"/>
            </a:xfrm>
            <a:prstGeom prst="rect">
              <a:avLst/>
            </a:prstGeom>
          </p:spPr>
        </p:pic>
      </p:grpSp>
    </p:spTree>
    <p:extLst>
      <p:ext uri="{BB962C8B-B14F-4D97-AF65-F5344CB8AC3E}">
        <p14:creationId xmlns:p14="http://schemas.microsoft.com/office/powerpoint/2010/main" val="413891034"/>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267819-146D-2E8B-E13C-C6B98CE4F15C}"/>
              </a:ext>
            </a:extLst>
          </p:cNvPr>
          <p:cNvSpPr>
            <a:spLocks noGrp="1"/>
          </p:cNvSpPr>
          <p:nvPr>
            <p:ph type="ctrTitle"/>
          </p:nvPr>
        </p:nvSpPr>
        <p:spPr>
          <a:xfrm>
            <a:off x="2171455" y="71120"/>
            <a:ext cx="7605247" cy="675102"/>
          </a:xfrm>
        </p:spPr>
        <p:txBody>
          <a:bodyPr>
            <a:normAutofit/>
          </a:bodyPr>
          <a:lstStyle/>
          <a:p>
            <a:r>
              <a:rPr lang="en-GB" sz="3600" dirty="0">
                <a:solidFill>
                  <a:srgbClr val="01634A"/>
                </a:solidFill>
                <a:latin typeface="Arial Nova" panose="020B0504020202020204" pitchFamily="34" charset="0"/>
              </a:rPr>
              <a:t>Constructing and Validating the RBQ</a:t>
            </a:r>
          </a:p>
        </p:txBody>
      </p:sp>
      <p:sp>
        <p:nvSpPr>
          <p:cNvPr id="7" name="Subtitle 6">
            <a:extLst>
              <a:ext uri="{FF2B5EF4-FFF2-40B4-BE49-F238E27FC236}">
                <a16:creationId xmlns:a16="http://schemas.microsoft.com/office/drawing/2014/main" id="{12FDB4B8-212C-02F0-1A8C-664E2A0580B4}"/>
              </a:ext>
            </a:extLst>
          </p:cNvPr>
          <p:cNvSpPr>
            <a:spLocks noGrp="1"/>
          </p:cNvSpPr>
          <p:nvPr>
            <p:ph type="subTitle" idx="1"/>
          </p:nvPr>
        </p:nvSpPr>
        <p:spPr>
          <a:xfrm>
            <a:off x="831859" y="1400099"/>
            <a:ext cx="5142219" cy="3475009"/>
          </a:xfrm>
        </p:spPr>
        <p:txBody>
          <a:bodyPr>
            <a:normAutofit fontScale="92500" lnSpcReduction="20000"/>
          </a:bodyPr>
          <a:lstStyle/>
          <a:p>
            <a:r>
              <a:rPr lang="en-GB" b="1" u="sng" dirty="0">
                <a:solidFill>
                  <a:srgbClr val="01634A"/>
                </a:solidFill>
                <a:latin typeface="Arial Nova" panose="020B0504020202020204" pitchFamily="34" charset="0"/>
              </a:rPr>
              <a:t>Version 1</a:t>
            </a:r>
          </a:p>
          <a:p>
            <a:pPr algn="l"/>
            <a:endParaRPr lang="en-GB" dirty="0">
              <a:solidFill>
                <a:srgbClr val="5B8FA7"/>
              </a:solidFill>
              <a:latin typeface="Arial Nova" panose="020B0504020202020204" pitchFamily="34" charset="0"/>
            </a:endParaRPr>
          </a:p>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147 Participants</a:t>
            </a:r>
          </a:p>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1 secondary schools (147 students)</a:t>
            </a:r>
          </a:p>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Year Group:  Yr7 x 23; Yr 8 x 39; Yr 9 x 45; Yr 10 x 40</a:t>
            </a:r>
          </a:p>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Average age:  13.6yr</a:t>
            </a:r>
          </a:p>
          <a:p>
            <a:pPr marL="342900" indent="-342900" algn="l">
              <a:buFont typeface="Arial" panose="020B0604020202020204" pitchFamily="34" charset="0"/>
              <a:buChar char="•"/>
            </a:pPr>
            <a:r>
              <a:rPr lang="en-GB" sz="2600" dirty="0">
                <a:solidFill>
                  <a:srgbClr val="5B8FA7"/>
                </a:solidFill>
                <a:latin typeface="Arial Nova" panose="020B0504020202020204" pitchFamily="34" charset="0"/>
              </a:rPr>
              <a:t>Gender: 84 Males ; 61 Females ; 2 Other</a:t>
            </a:r>
          </a:p>
          <a:p>
            <a:pPr marL="342900" indent="-342900" algn="l">
              <a:buFont typeface="Arial" panose="020B0604020202020204" pitchFamily="34" charset="0"/>
              <a:buChar char="•"/>
            </a:pPr>
            <a:endParaRPr lang="en-GB" dirty="0"/>
          </a:p>
        </p:txBody>
      </p:sp>
      <p:grpSp>
        <p:nvGrpSpPr>
          <p:cNvPr id="2" name="Group 1">
            <a:extLst>
              <a:ext uri="{FF2B5EF4-FFF2-40B4-BE49-F238E27FC236}">
                <a16:creationId xmlns:a16="http://schemas.microsoft.com/office/drawing/2014/main" id="{B55957E8-BE86-EF5E-457E-07F8BB108A59}"/>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1485E858-8938-814D-06F9-3A5EC0174E17}"/>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4F86DF8A-2F61-B917-BA34-98DB1EC2F69B}"/>
                </a:ext>
              </a:extLst>
            </p:cNvPr>
            <p:cNvPicPr>
              <a:picLocks noChangeAspect="1"/>
            </p:cNvPicPr>
            <p:nvPr/>
          </p:nvPicPr>
          <p:blipFill>
            <a:blip r:embed="rId5"/>
            <a:stretch>
              <a:fillRect/>
            </a:stretch>
          </p:blipFill>
          <p:spPr>
            <a:xfrm>
              <a:off x="1815964" y="5721292"/>
              <a:ext cx="2267067" cy="1136708"/>
            </a:xfrm>
            <a:prstGeom prst="rect">
              <a:avLst/>
            </a:prstGeom>
          </p:spPr>
        </p:pic>
      </p:grpSp>
      <p:sp>
        <p:nvSpPr>
          <p:cNvPr id="4" name="Subtitle 6">
            <a:extLst>
              <a:ext uri="{FF2B5EF4-FFF2-40B4-BE49-F238E27FC236}">
                <a16:creationId xmlns:a16="http://schemas.microsoft.com/office/drawing/2014/main" id="{F52CEBCA-E967-EEDE-020C-A165CF9B432B}"/>
              </a:ext>
            </a:extLst>
          </p:cNvPr>
          <p:cNvSpPr txBox="1">
            <a:spLocks/>
          </p:cNvSpPr>
          <p:nvPr/>
        </p:nvSpPr>
        <p:spPr>
          <a:xfrm>
            <a:off x="6096001" y="1400099"/>
            <a:ext cx="5384800" cy="347500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solidFill>
                  <a:srgbClr val="01634A"/>
                </a:solidFill>
                <a:latin typeface="Arial Nova" panose="020B0504020202020204" pitchFamily="34" charset="0"/>
              </a:rPr>
              <a:t>Version 2</a:t>
            </a:r>
          </a:p>
          <a:p>
            <a:pPr algn="l"/>
            <a:endParaRPr lang="en-GB" dirty="0">
              <a:solidFill>
                <a:srgbClr val="5B8FA7"/>
              </a:solidFill>
              <a:latin typeface="Arial Nova" panose="020B0504020202020204" pitchFamily="34" charset="0"/>
            </a:endParaRP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150 Participants</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2 secondary schools (School A : 88 students; School B: 62 students)</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All of them are from Year 8 (Average age:  12.1yr)</a:t>
            </a:r>
          </a:p>
          <a:p>
            <a:pPr marL="342900" indent="-342900" algn="l">
              <a:buFont typeface="Arial" panose="020B0604020202020204" pitchFamily="34" charset="0"/>
              <a:buChar char="•"/>
            </a:pPr>
            <a:r>
              <a:rPr lang="en-GB" dirty="0">
                <a:solidFill>
                  <a:srgbClr val="5B8FA7"/>
                </a:solidFill>
                <a:latin typeface="Arial Nova" panose="020B0504020202020204" pitchFamily="34" charset="0"/>
              </a:rPr>
              <a:t>Gender: 74 Males; 71 Females; 5 Other</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416135107"/>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9425">
              <a:srgbClr val="9A539B"/>
            </a:gs>
            <a:gs pos="2000">
              <a:srgbClr val="01634A"/>
            </a:gs>
            <a:gs pos="75000">
              <a:schemeClr val="accent6">
                <a:lumMod val="20000"/>
                <a:lumOff val="80000"/>
                <a:alpha val="0"/>
              </a:schemeClr>
            </a:gs>
            <a:gs pos="45000">
              <a:schemeClr val="bg1">
                <a:lumMod val="95000"/>
                <a:alpha val="0"/>
              </a:schemeClr>
            </a:gs>
            <a:gs pos="20000">
              <a:schemeClr val="accent6">
                <a:lumMod val="20000"/>
                <a:lumOff val="80000"/>
                <a:alpha val="40000"/>
              </a:schemeClr>
            </a:gs>
            <a:gs pos="13000">
              <a:srgbClr val="AFD6B6"/>
            </a:gs>
            <a:gs pos="26000">
              <a:schemeClr val="accent6">
                <a:lumMod val="25000"/>
                <a:lumOff val="75000"/>
                <a:alpha val="35000"/>
              </a:schemeClr>
            </a:gs>
            <a:gs pos="100000">
              <a:srgbClr val="994F9A"/>
            </a:gs>
          </a:gsLst>
          <a:path path="circle">
            <a:fillToRect l="100000" t="100000"/>
          </a:path>
          <a:tileRect r="-100000" b="-100000"/>
        </a:gradFill>
        <a:effectLst/>
      </p:bgPr>
    </p:bg>
    <p:spTree>
      <p:nvGrpSpPr>
        <p:cNvPr id="1" name="">
          <a:extLst>
            <a:ext uri="{FF2B5EF4-FFF2-40B4-BE49-F238E27FC236}">
              <a16:creationId xmlns:a16="http://schemas.microsoft.com/office/drawing/2014/main" id="{2721DF11-BE26-AC47-D2B2-B75F0817323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E4E1BA5-CF18-D4BC-A9D9-5A9B81956132}"/>
              </a:ext>
            </a:extLst>
          </p:cNvPr>
          <p:cNvGrpSpPr/>
          <p:nvPr/>
        </p:nvGrpSpPr>
        <p:grpSpPr>
          <a:xfrm>
            <a:off x="95985" y="5452839"/>
            <a:ext cx="3821792" cy="1283975"/>
            <a:chOff x="261239" y="5574025"/>
            <a:chExt cx="3821792" cy="1283975"/>
          </a:xfrm>
        </p:grpSpPr>
        <p:pic>
          <p:nvPicPr>
            <p:cNvPr id="3" name="Picture 2">
              <a:extLst>
                <a:ext uri="{FF2B5EF4-FFF2-40B4-BE49-F238E27FC236}">
                  <a16:creationId xmlns:a16="http://schemas.microsoft.com/office/drawing/2014/main" id="{2E50CE6B-E191-85FD-D3D8-4CFE9473F150}"/>
                </a:ext>
              </a:extLst>
            </p:cNvPr>
            <p:cNvPicPr>
              <a:picLocks noChangeAspect="1"/>
            </p:cNvPicPr>
            <p:nvPr/>
          </p:nvPicPr>
          <p:blipFill>
            <a:blip r:embed="rId4"/>
            <a:stretch>
              <a:fillRect/>
            </a:stretch>
          </p:blipFill>
          <p:spPr>
            <a:xfrm>
              <a:off x="261239" y="5574025"/>
              <a:ext cx="1828894" cy="1282766"/>
            </a:xfrm>
            <a:prstGeom prst="rect">
              <a:avLst/>
            </a:prstGeom>
          </p:spPr>
        </p:pic>
        <p:pic>
          <p:nvPicPr>
            <p:cNvPr id="5" name="Picture 4">
              <a:extLst>
                <a:ext uri="{FF2B5EF4-FFF2-40B4-BE49-F238E27FC236}">
                  <a16:creationId xmlns:a16="http://schemas.microsoft.com/office/drawing/2014/main" id="{0C26B521-7C86-6108-38EC-706A55B4C4EB}"/>
                </a:ext>
              </a:extLst>
            </p:cNvPr>
            <p:cNvPicPr>
              <a:picLocks noChangeAspect="1"/>
            </p:cNvPicPr>
            <p:nvPr/>
          </p:nvPicPr>
          <p:blipFill>
            <a:blip r:embed="rId5"/>
            <a:stretch>
              <a:fillRect/>
            </a:stretch>
          </p:blipFill>
          <p:spPr>
            <a:xfrm>
              <a:off x="1815964" y="5721292"/>
              <a:ext cx="2267067" cy="1136708"/>
            </a:xfrm>
            <a:prstGeom prst="rect">
              <a:avLst/>
            </a:prstGeom>
          </p:spPr>
        </p:pic>
      </p:grpSp>
      <p:sp>
        <p:nvSpPr>
          <p:cNvPr id="8" name="Title 8">
            <a:extLst>
              <a:ext uri="{FF2B5EF4-FFF2-40B4-BE49-F238E27FC236}">
                <a16:creationId xmlns:a16="http://schemas.microsoft.com/office/drawing/2014/main" id="{E34D2C79-16C8-E452-796B-9AB9D9CED058}"/>
              </a:ext>
            </a:extLst>
          </p:cNvPr>
          <p:cNvSpPr txBox="1">
            <a:spLocks/>
          </p:cNvSpPr>
          <p:nvPr/>
        </p:nvSpPr>
        <p:spPr>
          <a:xfrm>
            <a:off x="2278136" y="71120"/>
            <a:ext cx="7635727"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rgbClr val="01634A"/>
                </a:solidFill>
                <a:latin typeface="Arial Nova" panose="020B0504020202020204" pitchFamily="34" charset="0"/>
              </a:rPr>
              <a:t>Constructing and Validating the RBQ</a:t>
            </a:r>
          </a:p>
        </p:txBody>
      </p:sp>
      <p:graphicFrame>
        <p:nvGraphicFramePr>
          <p:cNvPr id="4" name="Table 3">
            <a:extLst>
              <a:ext uri="{FF2B5EF4-FFF2-40B4-BE49-F238E27FC236}">
                <a16:creationId xmlns:a16="http://schemas.microsoft.com/office/drawing/2014/main" id="{7A318A62-28D3-8797-3D9E-66D2B2ACDE7A}"/>
              </a:ext>
            </a:extLst>
          </p:cNvPr>
          <p:cNvGraphicFramePr>
            <a:graphicFrameLocks noGrp="1"/>
          </p:cNvGraphicFramePr>
          <p:nvPr>
            <p:extLst>
              <p:ext uri="{D42A27DB-BD31-4B8C-83A1-F6EECF244321}">
                <p14:modId xmlns:p14="http://schemas.microsoft.com/office/powerpoint/2010/main" val="3847969328"/>
              </p:ext>
            </p:extLst>
          </p:nvPr>
        </p:nvGraphicFramePr>
        <p:xfrm>
          <a:off x="634999" y="680720"/>
          <a:ext cx="10921999" cy="5201031"/>
        </p:xfrm>
        <a:graphic>
          <a:graphicData uri="http://schemas.openxmlformats.org/drawingml/2006/table">
            <a:tbl>
              <a:tblPr firstRow="1" bandRow="1">
                <a:tableStyleId>{5940675A-B579-460E-94D1-54222C63F5DA}</a:tableStyleId>
              </a:tblPr>
              <a:tblGrid>
                <a:gridCol w="4043325">
                  <a:extLst>
                    <a:ext uri="{9D8B030D-6E8A-4147-A177-3AD203B41FA5}">
                      <a16:colId xmlns:a16="http://schemas.microsoft.com/office/drawing/2014/main" val="1120766711"/>
                    </a:ext>
                  </a:extLst>
                </a:gridCol>
                <a:gridCol w="3439337">
                  <a:extLst>
                    <a:ext uri="{9D8B030D-6E8A-4147-A177-3AD203B41FA5}">
                      <a16:colId xmlns:a16="http://schemas.microsoft.com/office/drawing/2014/main" val="3340617120"/>
                    </a:ext>
                  </a:extLst>
                </a:gridCol>
                <a:gridCol w="3439337">
                  <a:extLst>
                    <a:ext uri="{9D8B030D-6E8A-4147-A177-3AD203B41FA5}">
                      <a16:colId xmlns:a16="http://schemas.microsoft.com/office/drawing/2014/main" val="2559802745"/>
                    </a:ext>
                  </a:extLst>
                </a:gridCol>
              </a:tblGrid>
              <a:tr h="446832">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b="1" dirty="0">
                          <a:solidFill>
                            <a:srgbClr val="01634A"/>
                          </a:solidFill>
                          <a:latin typeface="Arial Nova" panose="020B0504020202020204" pitchFamily="34" charset="0"/>
                        </a:rPr>
                        <a:t>Version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b="1" dirty="0">
                          <a:solidFill>
                            <a:srgbClr val="01634A"/>
                          </a:solidFill>
                          <a:latin typeface="Arial Nova" panose="020B0504020202020204" pitchFamily="34" charset="0"/>
                        </a:rPr>
                        <a:t>Version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271279"/>
                  </a:ext>
                </a:extLst>
              </a:tr>
              <a:tr h="609808">
                <a:tc>
                  <a:txBody>
                    <a:bodyPr/>
                    <a:lstStyle/>
                    <a:p>
                      <a:r>
                        <a:rPr lang="en-GB" sz="1700" b="1" dirty="0">
                          <a:solidFill>
                            <a:srgbClr val="01634A"/>
                          </a:solidFill>
                          <a:latin typeface="Arial Nova" panose="020B0504020202020204" pitchFamily="34" charset="0"/>
                        </a:rPr>
                        <a:t>Internal Consistency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Cronbach’s </a:t>
                      </a:r>
                      <a:r>
                        <a:rPr lang="el-GR" sz="1700" dirty="0">
                          <a:solidFill>
                            <a:srgbClr val="5B8FA7"/>
                          </a:solidFill>
                          <a:latin typeface="Arial Nova" panose="020B0504020202020204" pitchFamily="34" charset="0"/>
                        </a:rPr>
                        <a:t>α</a:t>
                      </a:r>
                      <a:r>
                        <a:rPr lang="en-GB" sz="1700" dirty="0">
                          <a:solidFill>
                            <a:srgbClr val="5B8FA7"/>
                          </a:solidFill>
                          <a:latin typeface="Arial Nova" panose="020B0504020202020204" pitchFamily="34" charset="0"/>
                        </a:rPr>
                        <a:t>= 0.951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Cronbach’s </a:t>
                      </a:r>
                      <a:r>
                        <a:rPr lang="el-GR" sz="1700" dirty="0">
                          <a:solidFill>
                            <a:srgbClr val="5B8FA7"/>
                          </a:solidFill>
                          <a:latin typeface="Arial Nova" panose="020B0504020202020204" pitchFamily="34" charset="0"/>
                        </a:rPr>
                        <a:t>α</a:t>
                      </a:r>
                      <a:r>
                        <a:rPr lang="en-GB" sz="1700" dirty="0">
                          <a:solidFill>
                            <a:srgbClr val="5B8FA7"/>
                          </a:solidFill>
                          <a:latin typeface="Arial Nova" panose="020B0504020202020204" pitchFamily="34" charset="0"/>
                        </a:rPr>
                        <a:t>= 0.933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8772087"/>
                  </a:ext>
                </a:extLst>
              </a:tr>
              <a:tr h="843280">
                <a:tc>
                  <a:txBody>
                    <a:bodyPr/>
                    <a:lstStyle/>
                    <a:p>
                      <a:r>
                        <a:rPr lang="en-GB" sz="1700" b="1" dirty="0">
                          <a:solidFill>
                            <a:srgbClr val="01634A"/>
                          </a:solidFill>
                          <a:latin typeface="Arial Nova" panose="020B0504020202020204" pitchFamily="34" charset="0"/>
                        </a:rPr>
                        <a:t>Convergent validity (CV)</a:t>
                      </a:r>
                    </a:p>
                    <a:p>
                      <a:r>
                        <a:rPr lang="en-GB" sz="1700" b="1" dirty="0">
                          <a:solidFill>
                            <a:srgbClr val="01634A"/>
                          </a:solidFill>
                          <a:latin typeface="Arial Nova" panose="020B0504020202020204" pitchFamily="34" charset="0"/>
                        </a:rPr>
                        <a:t>Resilience Ball Questionnaire (RBQ) vs Student Resilience Survey (SRS)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0.77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(p-value &lt;0.01)</a:t>
                      </a:r>
                    </a:p>
                    <a:p>
                      <a:endParaRPr lang="en-GB" sz="17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0.68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(p-value &lt;0.01)</a:t>
                      </a:r>
                    </a:p>
                    <a:p>
                      <a:endParaRPr lang="en-GB" sz="17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912987"/>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solidFill>
                            <a:srgbClr val="01634A"/>
                          </a:solidFill>
                          <a:latin typeface="Arial Nova" panose="020B0504020202020204" pitchFamily="34" charset="0"/>
                        </a:rPr>
                        <a:t>CV: RBQ “Bonding” vs Student Resilience Scale (SRS)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0.73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(p-value &lt;0.01)</a:t>
                      </a:r>
                    </a:p>
                    <a:p>
                      <a:endParaRPr lang="en-GB" sz="1700" dirty="0">
                        <a:solidFill>
                          <a:srgbClr val="5B8FA7"/>
                        </a:solidFill>
                        <a:latin typeface="Arial Nova"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0.63 (p-value &lt;0.01)</a:t>
                      </a:r>
                    </a:p>
                    <a:p>
                      <a:endParaRPr lang="en-GB" sz="1700" dirty="0">
                        <a:solidFill>
                          <a:srgbClr val="5B8FA7"/>
                        </a:solidFill>
                        <a:latin typeface="Arial Nova"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2910757"/>
                  </a:ext>
                </a:extLst>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solidFill>
                            <a:srgbClr val="01634A"/>
                          </a:solidFill>
                          <a:latin typeface="Arial Nova" panose="020B0504020202020204" pitchFamily="34" charset="0"/>
                        </a:rPr>
                        <a:t>CV: RBQ “Mastery” vs General Self-efficacy Scale (GSES)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0.78 (p-value &lt;0.01)</a:t>
                      </a:r>
                      <a:endParaRPr lang="en-GB" sz="1700" i="1" dirty="0">
                        <a:solidFill>
                          <a:srgbClr val="5B8FA7"/>
                        </a:solidFill>
                        <a:latin typeface="Arial Nova" panose="020B0504020202020204" pitchFamily="34" charset="0"/>
                      </a:endParaRPr>
                    </a:p>
                    <a:p>
                      <a:endParaRPr lang="en-GB" sz="1700" dirty="0">
                        <a:solidFill>
                          <a:srgbClr val="5B8FA7"/>
                        </a:solidFill>
                        <a:latin typeface="Arial Nova"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0.75 (p-value &lt;0.01)</a:t>
                      </a:r>
                      <a:endParaRPr lang="en-GB" sz="1700" i="1" dirty="0">
                        <a:solidFill>
                          <a:srgbClr val="5B8FA7"/>
                        </a:solidFill>
                        <a:latin typeface="Arial Nova" panose="020B0504020202020204" pitchFamily="34" charset="0"/>
                      </a:endParaRPr>
                    </a:p>
                    <a:p>
                      <a:endParaRPr lang="en-GB" sz="1700" dirty="0">
                        <a:solidFill>
                          <a:srgbClr val="5B8FA7"/>
                        </a:solidFill>
                        <a:latin typeface="Arial Nova"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161785"/>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solidFill>
                            <a:srgbClr val="01634A"/>
                          </a:solidFill>
                          <a:latin typeface="Arial Nova" panose="020B0504020202020204" pitchFamily="34" charset="0"/>
                        </a:rPr>
                        <a:t>CV: RBQ “Meaning” vs The Meaning of Life Questionnaire (</a:t>
                      </a:r>
                      <a:r>
                        <a:rPr lang="en-GB" sz="1700" b="0" dirty="0" err="1">
                          <a:solidFill>
                            <a:srgbClr val="01634A"/>
                          </a:solidFill>
                          <a:latin typeface="Arial Nova" panose="020B0504020202020204" pitchFamily="34" charset="0"/>
                        </a:rPr>
                        <a:t>MofL</a:t>
                      </a:r>
                      <a:r>
                        <a:rPr lang="en-GB" sz="1700" b="0" dirty="0">
                          <a:solidFill>
                            <a:srgbClr val="01634A"/>
                          </a:solidFill>
                          <a:latin typeface="Arial Nova" panose="020B05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0.48 (p-value &lt;0.001)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0.55 (p-value &lt;0.001)</a:t>
                      </a:r>
                    </a:p>
                    <a:p>
                      <a:endParaRPr lang="en-GB" sz="1700" dirty="0">
                        <a:solidFill>
                          <a:srgbClr val="5B8FA7"/>
                        </a:solidFill>
                        <a:latin typeface="Arial Nova"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6230014"/>
                  </a:ext>
                </a:extLst>
              </a:tr>
              <a:tr h="928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solidFill>
                            <a:srgbClr val="01634A"/>
                          </a:solidFill>
                          <a:latin typeface="Arial Nova" panose="020B0504020202020204" pitchFamily="34" charset="0"/>
                        </a:rPr>
                        <a:t>CV: RBQ “Skills” vs Coping Self-efficacy Scale (CSES)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0.74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(p-value &lt;0.01)</a:t>
                      </a:r>
                      <a:endParaRPr lang="en-GB" sz="1700" i="1" dirty="0">
                        <a:solidFill>
                          <a:srgbClr val="5B8FA7"/>
                        </a:solidFill>
                        <a:latin typeface="Arial Nova" panose="020B0504020202020204" pitchFamily="34" charset="0"/>
                      </a:endParaRPr>
                    </a:p>
                    <a:p>
                      <a:endParaRPr lang="en-GB" sz="1700" dirty="0">
                        <a:solidFill>
                          <a:srgbClr val="5B8FA7"/>
                        </a:solidFill>
                        <a:latin typeface="Arial Nova"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rgbClr val="5B8FA7"/>
                          </a:solidFill>
                          <a:latin typeface="Arial Nova" panose="020B0504020202020204" pitchFamily="34" charset="0"/>
                        </a:rPr>
                        <a:t>Pearson’s r = 0.64 (p-value &lt;0.01)</a:t>
                      </a:r>
                      <a:endParaRPr lang="en-GB" sz="1700" i="1" dirty="0">
                        <a:solidFill>
                          <a:srgbClr val="5B8FA7"/>
                        </a:solidFill>
                        <a:latin typeface="Arial Nova" panose="020B0504020202020204" pitchFamily="34" charset="0"/>
                      </a:endParaRPr>
                    </a:p>
                    <a:p>
                      <a:endParaRPr lang="en-GB" sz="1700" dirty="0">
                        <a:solidFill>
                          <a:srgbClr val="5B8FA7"/>
                        </a:solidFill>
                        <a:latin typeface="Arial Nova"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3880789"/>
                  </a:ext>
                </a:extLst>
              </a:tr>
            </a:tbl>
          </a:graphicData>
        </a:graphic>
      </p:graphicFrame>
    </p:spTree>
    <p:extLst>
      <p:ext uri="{BB962C8B-B14F-4D97-AF65-F5344CB8AC3E}">
        <p14:creationId xmlns:p14="http://schemas.microsoft.com/office/powerpoint/2010/main" val="747830977"/>
      </p:ext>
    </p:extLst>
  </p:cSld>
  <p:clrMapOvr>
    <a:overrideClrMapping bg1="lt1" tx1="dk1" bg2="lt2" tx2="dk2" accent1="accent1" accent2="accent2" accent3="accent3" accent4="accent4" accent5="accent5" accent6="accent6" hlink="hlink" folHlink="folHlink"/>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1298</TotalTime>
  <Words>3731</Words>
  <Application>Microsoft Office PowerPoint</Application>
  <PresentationFormat>Widescreen</PresentationFormat>
  <Paragraphs>252</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Arial Nova</vt:lpstr>
      <vt:lpstr>Office Theme</vt:lpstr>
      <vt:lpstr>PowerPoint Presentation</vt:lpstr>
      <vt:lpstr>Aims for today</vt:lpstr>
      <vt:lpstr>Situating the project in Educational Psychology and Health services </vt:lpstr>
      <vt:lpstr>PowerPoint Presentation</vt:lpstr>
      <vt:lpstr>PowerPoint Presentation</vt:lpstr>
      <vt:lpstr>Rationale for creating the Resilience Ball Questionnaire </vt:lpstr>
      <vt:lpstr>Constructing and Validating the RBQ</vt:lpstr>
      <vt:lpstr>Constructing and Validating the RBQ</vt:lpstr>
      <vt:lpstr>PowerPoint Presentation</vt:lpstr>
      <vt:lpstr>Implementation; Supporting Change, Promoting Inclusion</vt:lpstr>
      <vt:lpstr>Implementation; Supporting Change, Promoting Inclusion</vt:lpstr>
      <vt:lpstr>Implementation; Supporting Change, Promoting Inclusion</vt:lpstr>
      <vt:lpstr> Case Study One</vt:lpstr>
      <vt:lpstr> Case Study Two</vt:lpstr>
      <vt:lpstr> Possible Next Steps</vt:lpstr>
      <vt:lpstr>PowerPoint Presentation</vt:lpstr>
      <vt:lpstr>PowerPoint Presentation</vt:lpstr>
      <vt:lpstr>PowerPoint Presentation</vt:lpstr>
    </vt:vector>
  </TitlesOfParts>
  <Company>SABP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Anna Doedens-Plant</dc:creator>
  <cp:lastModifiedBy>Anna Doedens-Plant</cp:lastModifiedBy>
  <cp:revision>11</cp:revision>
  <dcterms:created xsi:type="dcterms:W3CDTF">2024-10-21T10:06:53Z</dcterms:created>
  <dcterms:modified xsi:type="dcterms:W3CDTF">2024-11-05T14:05:32Z</dcterms:modified>
</cp:coreProperties>
</file>